
<file path=[Content_Types].xml><?xml version="1.0" encoding="utf-8"?>
<Types xmlns="http://schemas.openxmlformats.org/package/2006/content-types">
  <Default Extension="jpeg" ContentType="image/jpeg"/>
  <Default Extension="jpg" ContentType="image/jp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media/image8.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7.jpg" ContentType="image/jpeg"/>
  <Override PartName="/ppt/media/image18.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23.jp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29.jpg" ContentType="image/jpeg"/>
  <Override PartName="/ppt/media/image30.jpg" ContentType="image/jpeg"/>
  <Override PartName="/ppt/notesSlides/notesSlide15.xml" ContentType="application/vnd.openxmlformats-officedocument.presentationml.notesSlide+xml"/>
  <Override PartName="/ppt/media/image31.jpg" ContentType="image/jpeg"/>
  <Override PartName="/ppt/notesSlides/notesSlide16.xml" ContentType="application/vnd.openxmlformats-officedocument.presentationml.notesSlide+xml"/>
  <Override PartName="/ppt/media/image32.jpg" ContentType="image/jpeg"/>
  <Override PartName="/ppt/notesSlides/notesSlide17.xml" ContentType="application/vnd.openxmlformats-officedocument.presentationml.notesSlide+xml"/>
  <Override PartName="/ppt/media/image34.jpg" ContentType="image/jpeg"/>
  <Override PartName="/ppt/tags/tag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36.jpg" ContentType="image/jpeg"/>
  <Override PartName="/ppt/tags/tag4.xml" ContentType="application/vnd.openxmlformats-officedocument.presentationml.tags+xml"/>
  <Override PartName="/ppt/notesSlides/notesSlide20.xml" ContentType="application/vnd.openxmlformats-officedocument.presentationml.notesSlide+xml"/>
  <Override PartName="/ppt/media/image40.jpg" ContentType="image/jpeg"/>
  <Override PartName="/ppt/media/image41.jpg" ContentType="image/jpeg"/>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44.jpg" ContentType="image/jpeg"/>
  <Override PartName="/ppt/media/image45.jpg" ContentType="image/jpe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52.jpg" ContentType="image/jpeg"/>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59.jpg" ContentType="image/jpeg"/>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344" r:id="rId2"/>
    <p:sldId id="354" r:id="rId3"/>
    <p:sldId id="345" r:id="rId4"/>
    <p:sldId id="325" r:id="rId5"/>
    <p:sldId id="258" r:id="rId6"/>
    <p:sldId id="330" r:id="rId7"/>
    <p:sldId id="346" r:id="rId8"/>
    <p:sldId id="347" r:id="rId9"/>
    <p:sldId id="289" r:id="rId10"/>
    <p:sldId id="290" r:id="rId11"/>
    <p:sldId id="310" r:id="rId12"/>
    <p:sldId id="300" r:id="rId13"/>
    <p:sldId id="301" r:id="rId14"/>
    <p:sldId id="302" r:id="rId15"/>
    <p:sldId id="305" r:id="rId16"/>
    <p:sldId id="353" r:id="rId17"/>
    <p:sldId id="263" r:id="rId18"/>
    <p:sldId id="351" r:id="rId19"/>
    <p:sldId id="324" r:id="rId20"/>
    <p:sldId id="264" r:id="rId21"/>
    <p:sldId id="271" r:id="rId22"/>
    <p:sldId id="272" r:id="rId23"/>
    <p:sldId id="269" r:id="rId24"/>
    <p:sldId id="270" r:id="rId25"/>
    <p:sldId id="267" r:id="rId26"/>
    <p:sldId id="303" r:id="rId27"/>
    <p:sldId id="331" r:id="rId28"/>
    <p:sldId id="349" r:id="rId29"/>
    <p:sldId id="332" r:id="rId30"/>
    <p:sldId id="333" r:id="rId31"/>
    <p:sldId id="350" r:id="rId32"/>
    <p:sldId id="327" r:id="rId33"/>
    <p:sldId id="313" r:id="rId34"/>
    <p:sldId id="314" r:id="rId35"/>
    <p:sldId id="35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8" autoAdjust="0"/>
    <p:restoredTop sz="93265" autoAdjust="0"/>
  </p:normalViewPr>
  <p:slideViewPr>
    <p:cSldViewPr snapToGrid="0">
      <p:cViewPr>
        <p:scale>
          <a:sx n="50" d="100"/>
          <a:sy n="50" d="100"/>
        </p:scale>
        <p:origin x="1280" y="30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49" d="100"/>
          <a:sy n="49" d="100"/>
        </p:scale>
        <p:origin x="2648"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B4995F-AB05-42C8-8203-97C75EFF8733}" type="doc">
      <dgm:prSet loTypeId="urn:microsoft.com/office/officeart/2005/8/layout/venn1" loCatId="relationship" qsTypeId="urn:microsoft.com/office/officeart/2005/8/quickstyle/simple1" qsCatId="simple" csTypeId="urn:microsoft.com/office/officeart/2005/8/colors/accent1_2" csCatId="accent1" phldr="1"/>
      <dgm:spPr/>
    </dgm:pt>
    <dgm:pt modelId="{4990B7C2-8B21-4E48-A09F-1CC2C705FD39}">
      <dgm:prSet phldrT="[Text]"/>
      <dgm:spPr/>
      <dgm:t>
        <a:bodyPr/>
        <a:lstStyle/>
        <a:p>
          <a:r>
            <a:rPr lang="en-US" dirty="0"/>
            <a:t>Then</a:t>
          </a:r>
        </a:p>
      </dgm:t>
    </dgm:pt>
    <dgm:pt modelId="{99368644-F142-4269-BC03-3422E91D44CD}" type="parTrans" cxnId="{52BFA62D-946D-4349-8992-3DD50F345857}">
      <dgm:prSet/>
      <dgm:spPr/>
      <dgm:t>
        <a:bodyPr/>
        <a:lstStyle/>
        <a:p>
          <a:endParaRPr lang="en-US"/>
        </a:p>
      </dgm:t>
    </dgm:pt>
    <dgm:pt modelId="{58B6AF03-69F1-41EE-A181-E29690AF110E}" type="sibTrans" cxnId="{52BFA62D-946D-4349-8992-3DD50F345857}">
      <dgm:prSet/>
      <dgm:spPr/>
      <dgm:t>
        <a:bodyPr/>
        <a:lstStyle/>
        <a:p>
          <a:endParaRPr lang="en-US"/>
        </a:p>
      </dgm:t>
    </dgm:pt>
    <dgm:pt modelId="{D3150B88-680B-481E-8D3E-6797B1CCECFE}">
      <dgm:prSet phldrT="[Text]"/>
      <dgm:spPr/>
      <dgm:t>
        <a:bodyPr/>
        <a:lstStyle/>
        <a:p>
          <a:r>
            <a:rPr lang="en-US" dirty="0"/>
            <a:t>Now</a:t>
          </a:r>
        </a:p>
      </dgm:t>
    </dgm:pt>
    <dgm:pt modelId="{1D192EDE-5A27-4A08-B01E-816DB0EE545C}" type="parTrans" cxnId="{EBF72832-9479-41BE-8C61-2AFD479D7295}">
      <dgm:prSet/>
      <dgm:spPr/>
      <dgm:t>
        <a:bodyPr/>
        <a:lstStyle/>
        <a:p>
          <a:endParaRPr lang="en-US"/>
        </a:p>
      </dgm:t>
    </dgm:pt>
    <dgm:pt modelId="{50BA6A50-0CDD-44C6-B510-D677EE7D58BE}" type="sibTrans" cxnId="{EBF72832-9479-41BE-8C61-2AFD479D7295}">
      <dgm:prSet/>
      <dgm:spPr/>
      <dgm:t>
        <a:bodyPr/>
        <a:lstStyle/>
        <a:p>
          <a:endParaRPr lang="en-US"/>
        </a:p>
      </dgm:t>
    </dgm:pt>
    <dgm:pt modelId="{83D8787A-F773-46B9-BB27-625409EF1A61}" type="pres">
      <dgm:prSet presAssocID="{25B4995F-AB05-42C8-8203-97C75EFF8733}" presName="compositeShape" presStyleCnt="0">
        <dgm:presLayoutVars>
          <dgm:chMax val="7"/>
          <dgm:dir/>
          <dgm:resizeHandles val="exact"/>
        </dgm:presLayoutVars>
      </dgm:prSet>
      <dgm:spPr/>
    </dgm:pt>
    <dgm:pt modelId="{93950D49-A21F-444D-B78E-6F64FF1853AF}" type="pres">
      <dgm:prSet presAssocID="{4990B7C2-8B21-4E48-A09F-1CC2C705FD39}" presName="circ1" presStyleLbl="vennNode1" presStyleIdx="0" presStyleCnt="2" custScaleX="113026" custScaleY="108728" custLinFactNeighborX="525" custLinFactNeighborY="-2394"/>
      <dgm:spPr/>
    </dgm:pt>
    <dgm:pt modelId="{57F0A789-3180-4A07-82AD-3BABE2C304F1}" type="pres">
      <dgm:prSet presAssocID="{4990B7C2-8B21-4E48-A09F-1CC2C705FD39}" presName="circ1Tx" presStyleLbl="revTx" presStyleIdx="0" presStyleCnt="0">
        <dgm:presLayoutVars>
          <dgm:chMax val="0"/>
          <dgm:chPref val="0"/>
          <dgm:bulletEnabled val="1"/>
        </dgm:presLayoutVars>
      </dgm:prSet>
      <dgm:spPr/>
    </dgm:pt>
    <dgm:pt modelId="{5D01C270-67CB-4CB6-A8AF-73D87CC10C94}" type="pres">
      <dgm:prSet presAssocID="{D3150B88-680B-481E-8D3E-6797B1CCECFE}" presName="circ2" presStyleLbl="vennNode1" presStyleIdx="1" presStyleCnt="2" custScaleX="117369" custScaleY="111748"/>
      <dgm:spPr/>
    </dgm:pt>
    <dgm:pt modelId="{61E34252-7EB2-4863-8010-80377C089AD9}" type="pres">
      <dgm:prSet presAssocID="{D3150B88-680B-481E-8D3E-6797B1CCECFE}" presName="circ2Tx" presStyleLbl="revTx" presStyleIdx="0" presStyleCnt="0">
        <dgm:presLayoutVars>
          <dgm:chMax val="0"/>
          <dgm:chPref val="0"/>
          <dgm:bulletEnabled val="1"/>
        </dgm:presLayoutVars>
      </dgm:prSet>
      <dgm:spPr/>
    </dgm:pt>
  </dgm:ptLst>
  <dgm:cxnLst>
    <dgm:cxn modelId="{1F13371E-C623-4CEE-BD4B-04C6DBB2EA9E}" type="presOf" srcId="{4990B7C2-8B21-4E48-A09F-1CC2C705FD39}" destId="{93950D49-A21F-444D-B78E-6F64FF1853AF}" srcOrd="0" destOrd="0" presId="urn:microsoft.com/office/officeart/2005/8/layout/venn1"/>
    <dgm:cxn modelId="{AFC08E1E-096A-4729-A605-551035588CC5}" type="presOf" srcId="{D3150B88-680B-481E-8D3E-6797B1CCECFE}" destId="{5D01C270-67CB-4CB6-A8AF-73D87CC10C94}" srcOrd="0" destOrd="0" presId="urn:microsoft.com/office/officeart/2005/8/layout/venn1"/>
    <dgm:cxn modelId="{A210C320-3458-4E8E-875A-7C2AB5BDD27D}" type="presOf" srcId="{4990B7C2-8B21-4E48-A09F-1CC2C705FD39}" destId="{57F0A789-3180-4A07-82AD-3BABE2C304F1}" srcOrd="1" destOrd="0" presId="urn:microsoft.com/office/officeart/2005/8/layout/venn1"/>
    <dgm:cxn modelId="{52BFA62D-946D-4349-8992-3DD50F345857}" srcId="{25B4995F-AB05-42C8-8203-97C75EFF8733}" destId="{4990B7C2-8B21-4E48-A09F-1CC2C705FD39}" srcOrd="0" destOrd="0" parTransId="{99368644-F142-4269-BC03-3422E91D44CD}" sibTransId="{58B6AF03-69F1-41EE-A181-E29690AF110E}"/>
    <dgm:cxn modelId="{EBF72832-9479-41BE-8C61-2AFD479D7295}" srcId="{25B4995F-AB05-42C8-8203-97C75EFF8733}" destId="{D3150B88-680B-481E-8D3E-6797B1CCECFE}" srcOrd="1" destOrd="0" parTransId="{1D192EDE-5A27-4A08-B01E-816DB0EE545C}" sibTransId="{50BA6A50-0CDD-44C6-B510-D677EE7D58BE}"/>
    <dgm:cxn modelId="{9C9FE1AB-B5D9-45CA-A2D0-125BE13C54B9}" type="presOf" srcId="{25B4995F-AB05-42C8-8203-97C75EFF8733}" destId="{83D8787A-F773-46B9-BB27-625409EF1A61}" srcOrd="0" destOrd="0" presId="urn:microsoft.com/office/officeart/2005/8/layout/venn1"/>
    <dgm:cxn modelId="{EF53C1EF-D41F-4453-865B-0D059F7BEB94}" type="presOf" srcId="{D3150B88-680B-481E-8D3E-6797B1CCECFE}" destId="{61E34252-7EB2-4863-8010-80377C089AD9}" srcOrd="1" destOrd="0" presId="urn:microsoft.com/office/officeart/2005/8/layout/venn1"/>
    <dgm:cxn modelId="{67824D35-A052-4519-BE7A-17C84180EDFB}" type="presParOf" srcId="{83D8787A-F773-46B9-BB27-625409EF1A61}" destId="{93950D49-A21F-444D-B78E-6F64FF1853AF}" srcOrd="0" destOrd="0" presId="urn:microsoft.com/office/officeart/2005/8/layout/venn1"/>
    <dgm:cxn modelId="{9B3F6E1D-7E42-4BFF-9FF7-CBAF45B4D366}" type="presParOf" srcId="{83D8787A-F773-46B9-BB27-625409EF1A61}" destId="{57F0A789-3180-4A07-82AD-3BABE2C304F1}" srcOrd="1" destOrd="0" presId="urn:microsoft.com/office/officeart/2005/8/layout/venn1"/>
    <dgm:cxn modelId="{D57221FA-2908-407F-8636-40F296E55BE7}" type="presParOf" srcId="{83D8787A-F773-46B9-BB27-625409EF1A61}" destId="{5D01C270-67CB-4CB6-A8AF-73D87CC10C94}" srcOrd="2" destOrd="0" presId="urn:microsoft.com/office/officeart/2005/8/layout/venn1"/>
    <dgm:cxn modelId="{1FF50232-53C7-42AC-BF18-A9C7DB87A56B}" type="presParOf" srcId="{83D8787A-F773-46B9-BB27-625409EF1A61}" destId="{61E34252-7EB2-4863-8010-80377C089AD9}" srcOrd="3"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950D49-A21F-444D-B78E-6F64FF1853AF}">
      <dsp:nvSpPr>
        <dsp:cNvPr id="0" name=""/>
        <dsp:cNvSpPr/>
      </dsp:nvSpPr>
      <dsp:spPr>
        <a:xfrm>
          <a:off x="-152395" y="1100"/>
          <a:ext cx="5704112" cy="548720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dirty="0"/>
            <a:t>Then</a:t>
          </a:r>
        </a:p>
      </dsp:txBody>
      <dsp:txXfrm>
        <a:off x="644124" y="648159"/>
        <a:ext cx="3288857" cy="4193085"/>
      </dsp:txXfrm>
    </dsp:sp>
    <dsp:sp modelId="{5D01C270-67CB-4CB6-A8AF-73D87CC10C94}">
      <dsp:nvSpPr>
        <dsp:cNvPr id="0" name=""/>
        <dsp:cNvSpPr/>
      </dsp:nvSpPr>
      <dsp:spPr>
        <a:xfrm>
          <a:off x="3348799" y="45713"/>
          <a:ext cx="5923291" cy="563961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dirty="0"/>
            <a:t>Now</a:t>
          </a:r>
        </a:p>
      </dsp:txBody>
      <dsp:txXfrm>
        <a:off x="5029733" y="710745"/>
        <a:ext cx="3415231" cy="430955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3FCD01-D153-4053-A651-91F1C6F802B8}" type="datetimeFigureOut">
              <a:rPr lang="en-US" smtClean="0"/>
              <a:t>10/22/2020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043F9B-2669-4241-BA16-584A38572BC7}" type="slidenum">
              <a:rPr lang="en-US" smtClean="0"/>
              <a:t>‹#›</a:t>
            </a:fld>
            <a:endParaRPr lang="en-US"/>
          </a:p>
        </p:txBody>
      </p:sp>
    </p:spTree>
    <p:extLst>
      <p:ext uri="{BB962C8B-B14F-4D97-AF65-F5344CB8AC3E}">
        <p14:creationId xmlns:p14="http://schemas.microsoft.com/office/powerpoint/2010/main" val="3120267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blog.cheesemaking.com/molding-butter-part-3/"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vtshome.org/research/"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pz.harvard.edu/thinking-routines" TargetMode="External"/><Relationship Id="rId5" Type="http://schemas.openxmlformats.org/officeDocument/2006/relationships/hyperlink" Target="https://vtshome.org/wp-content/uploads/2016/08/13-Adaptation-Final.pdf" TargetMode="External"/><Relationship Id="rId4" Type="http://schemas.openxmlformats.org/officeDocument/2006/relationships/hyperlink" Target="https://vtshome.org/wp-content/uploads/2016/08/3Gardner-Museum-Thinking-Through-Art.pdf"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8B0EB3-7512-4769-ABCF-959227C4C282}" type="slidenum">
              <a:rPr lang="en-US" smtClean="0"/>
              <a:t>1</a:t>
            </a:fld>
            <a:endParaRPr lang="en-US"/>
          </a:p>
        </p:txBody>
      </p:sp>
    </p:spTree>
    <p:extLst>
      <p:ext uri="{BB962C8B-B14F-4D97-AF65-F5344CB8AC3E}">
        <p14:creationId xmlns:p14="http://schemas.microsoft.com/office/powerpoint/2010/main" val="104815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 at these two photos. One of these is from the past and one of them is from today. How are they different? How are they similar? </a:t>
            </a:r>
          </a:p>
          <a:p>
            <a:endParaRPr lang="en-US" dirty="0"/>
          </a:p>
          <a:p>
            <a:endParaRPr lang="en-US" dirty="0"/>
          </a:p>
          <a:p>
            <a:r>
              <a:rPr lang="en-US" dirty="0"/>
              <a:t>https://commons.wikimedia.org/wiki/File:PikiWiki_Israel_27878_The_Religious_Kibbutz_Movement.jpg</a:t>
            </a:r>
          </a:p>
        </p:txBody>
      </p:sp>
      <p:sp>
        <p:nvSpPr>
          <p:cNvPr id="4" name="Slide Number Placeholder 3"/>
          <p:cNvSpPr>
            <a:spLocks noGrp="1"/>
          </p:cNvSpPr>
          <p:nvPr>
            <p:ph type="sldNum" sz="quarter" idx="5"/>
          </p:nvPr>
        </p:nvSpPr>
        <p:spPr/>
        <p:txBody>
          <a:bodyPr/>
          <a:lstStyle/>
          <a:p>
            <a:fld id="{95043F9B-2669-4241-BA16-584A38572BC7}" type="slidenum">
              <a:rPr lang="en-US" smtClean="0"/>
              <a:t>11</a:t>
            </a:fld>
            <a:endParaRPr lang="en-US"/>
          </a:p>
        </p:txBody>
      </p:sp>
    </p:spTree>
    <p:extLst>
      <p:ext uri="{BB962C8B-B14F-4D97-AF65-F5344CB8AC3E}">
        <p14:creationId xmlns:p14="http://schemas.microsoft.com/office/powerpoint/2010/main" val="3304329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our next object.  Do you know what it is? Describe it.  Analyze its purpose or how it was used. Tell its source. Explain its materials.  Here is a clue. It was used as a form of learning and entertainment. </a:t>
            </a:r>
          </a:p>
        </p:txBody>
      </p:sp>
      <p:sp>
        <p:nvSpPr>
          <p:cNvPr id="4" name="Slide Number Placeholder 3"/>
          <p:cNvSpPr>
            <a:spLocks noGrp="1"/>
          </p:cNvSpPr>
          <p:nvPr>
            <p:ph type="sldNum" sz="quarter" idx="5"/>
          </p:nvPr>
        </p:nvSpPr>
        <p:spPr/>
        <p:txBody>
          <a:bodyPr/>
          <a:lstStyle/>
          <a:p>
            <a:fld id="{95043F9B-2669-4241-BA16-584A38572BC7}" type="slidenum">
              <a:rPr lang="en-US" smtClean="0"/>
              <a:t>12</a:t>
            </a:fld>
            <a:endParaRPr lang="en-US"/>
          </a:p>
        </p:txBody>
      </p:sp>
    </p:spTree>
    <p:extLst>
      <p:ext uri="{BB962C8B-B14F-4D97-AF65-F5344CB8AC3E}">
        <p14:creationId xmlns:p14="http://schemas.microsoft.com/office/powerpoint/2010/main" val="557351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you guess it was a stereoscope? </a:t>
            </a:r>
            <a:r>
              <a:rPr lang="en-US" b="1" dirty="0"/>
              <a:t>(Read the slide</a:t>
            </a:r>
            <a:r>
              <a:rPr lang="en-US" dirty="0"/>
              <a:t>.)</a:t>
            </a:r>
          </a:p>
        </p:txBody>
      </p:sp>
      <p:sp>
        <p:nvSpPr>
          <p:cNvPr id="4" name="Slide Number Placeholder 3"/>
          <p:cNvSpPr>
            <a:spLocks noGrp="1"/>
          </p:cNvSpPr>
          <p:nvPr>
            <p:ph type="sldNum" sz="quarter" idx="5"/>
          </p:nvPr>
        </p:nvSpPr>
        <p:spPr/>
        <p:txBody>
          <a:bodyPr/>
          <a:lstStyle/>
          <a:p>
            <a:fld id="{95043F9B-2669-4241-BA16-584A38572BC7}" type="slidenum">
              <a:rPr lang="en-US" smtClean="0"/>
              <a:t>13</a:t>
            </a:fld>
            <a:endParaRPr lang="en-US"/>
          </a:p>
        </p:txBody>
      </p:sp>
    </p:spTree>
    <p:extLst>
      <p:ext uri="{BB962C8B-B14F-4D97-AF65-F5344CB8AC3E}">
        <p14:creationId xmlns:p14="http://schemas.microsoft.com/office/powerpoint/2010/main" val="2703213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a woman viewing a stereoscope slide. In the image on the top right you see a stereoscope slide. Because it has two identical images side by side, when the viewer looks through the stereoscope lens, the brain blends the two images. The result is an image that appears to be 3-dimensional. </a:t>
            </a:r>
          </a:p>
        </p:txBody>
      </p:sp>
      <p:sp>
        <p:nvSpPr>
          <p:cNvPr id="4" name="Slide Number Placeholder 3"/>
          <p:cNvSpPr>
            <a:spLocks noGrp="1"/>
          </p:cNvSpPr>
          <p:nvPr>
            <p:ph type="sldNum" sz="quarter" idx="5"/>
          </p:nvPr>
        </p:nvSpPr>
        <p:spPr/>
        <p:txBody>
          <a:bodyPr/>
          <a:lstStyle/>
          <a:p>
            <a:fld id="{95043F9B-2669-4241-BA16-584A38572BC7}" type="slidenum">
              <a:rPr lang="en-US" smtClean="0"/>
              <a:t>14</a:t>
            </a:fld>
            <a:endParaRPr lang="en-US"/>
          </a:p>
        </p:txBody>
      </p:sp>
    </p:spTree>
    <p:extLst>
      <p:ext uri="{BB962C8B-B14F-4D97-AF65-F5344CB8AC3E}">
        <p14:creationId xmlns:p14="http://schemas.microsoft.com/office/powerpoint/2010/main" val="2377271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ever seen one of these? </a:t>
            </a:r>
          </a:p>
        </p:txBody>
      </p:sp>
      <p:sp>
        <p:nvSpPr>
          <p:cNvPr id="4" name="Slide Number Placeholder 3"/>
          <p:cNvSpPr>
            <a:spLocks noGrp="1"/>
          </p:cNvSpPr>
          <p:nvPr>
            <p:ph type="sldNum" sz="quarter" idx="5"/>
          </p:nvPr>
        </p:nvSpPr>
        <p:spPr/>
        <p:txBody>
          <a:bodyPr/>
          <a:lstStyle/>
          <a:p>
            <a:fld id="{95043F9B-2669-4241-BA16-584A38572BC7}" type="slidenum">
              <a:rPr lang="en-US" smtClean="0"/>
              <a:t>15</a:t>
            </a:fld>
            <a:endParaRPr lang="en-US"/>
          </a:p>
        </p:txBody>
      </p:sp>
    </p:spTree>
    <p:extLst>
      <p:ext uri="{BB962C8B-B14F-4D97-AF65-F5344CB8AC3E}">
        <p14:creationId xmlns:p14="http://schemas.microsoft.com/office/powerpoint/2010/main" val="171405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043F9B-2669-4241-BA16-584A38572BC7}" type="slidenum">
              <a:rPr lang="en-US" smtClean="0"/>
              <a:t>16</a:t>
            </a:fld>
            <a:endParaRPr lang="en-US"/>
          </a:p>
        </p:txBody>
      </p:sp>
    </p:spTree>
    <p:extLst>
      <p:ext uri="{BB962C8B-B14F-4D97-AF65-F5344CB8AC3E}">
        <p14:creationId xmlns:p14="http://schemas.microsoft.com/office/powerpoint/2010/main" val="1885840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our third object. Can you tell what it is? Remember our thinking steps: First, Describe the object. Second, Analyze its purpose or how it was used. Third, Tell its source and fourth, Explain its materials.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a:p>
            <a:r>
              <a:rPr lang="en-US" sz="900" dirty="0"/>
              <a:t>https://commons.wikimedia.org/wiki/File:Peugeot_coffee_grinder.jpg</a:t>
            </a:r>
          </a:p>
        </p:txBody>
      </p:sp>
      <p:sp>
        <p:nvSpPr>
          <p:cNvPr id="4" name="Slide Number Placeholder 3"/>
          <p:cNvSpPr>
            <a:spLocks noGrp="1"/>
          </p:cNvSpPr>
          <p:nvPr>
            <p:ph type="sldNum" sz="quarter" idx="5"/>
          </p:nvPr>
        </p:nvSpPr>
        <p:spPr/>
        <p:txBody>
          <a:bodyPr/>
          <a:lstStyle/>
          <a:p>
            <a:fld id="{95043F9B-2669-4241-BA16-584A38572BC7}" type="slidenum">
              <a:rPr lang="en-US" smtClean="0"/>
              <a:t>17</a:t>
            </a:fld>
            <a:endParaRPr lang="en-US"/>
          </a:p>
        </p:txBody>
      </p:sp>
    </p:spTree>
    <p:extLst>
      <p:ext uri="{BB962C8B-B14F-4D97-AF65-F5344CB8AC3E}">
        <p14:creationId xmlns:p14="http://schemas.microsoft.com/office/powerpoint/2010/main" val="3116058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clues.</a:t>
            </a:r>
          </a:p>
        </p:txBody>
      </p:sp>
      <p:sp>
        <p:nvSpPr>
          <p:cNvPr id="4" name="Slide Number Placeholder 3"/>
          <p:cNvSpPr>
            <a:spLocks noGrp="1"/>
          </p:cNvSpPr>
          <p:nvPr>
            <p:ph type="sldNum" sz="quarter" idx="5"/>
          </p:nvPr>
        </p:nvSpPr>
        <p:spPr/>
        <p:txBody>
          <a:bodyPr/>
          <a:lstStyle/>
          <a:p>
            <a:fld id="{95043F9B-2669-4241-BA16-584A38572BC7}" type="slidenum">
              <a:rPr lang="en-US" smtClean="0"/>
              <a:t>18</a:t>
            </a:fld>
            <a:endParaRPr lang="en-US"/>
          </a:p>
        </p:txBody>
      </p:sp>
    </p:spTree>
    <p:extLst>
      <p:ext uri="{BB962C8B-B14F-4D97-AF65-F5344CB8AC3E}">
        <p14:creationId xmlns:p14="http://schemas.microsoft.com/office/powerpoint/2010/main" val="1035369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you guess that it was a coffee grinder? </a:t>
            </a:r>
          </a:p>
          <a:p>
            <a:endParaRPr lang="en-US" dirty="0"/>
          </a:p>
          <a:p>
            <a:r>
              <a:rPr lang="en-US" dirty="0"/>
              <a:t>https://commons.wikimedia.org/wiki/File:Coffee_mill,_England,_1700s,_iron,_brass,_oak_-_Concord_Museum_-_Concord,_MA_-_DSC05800.JPG</a:t>
            </a:r>
          </a:p>
        </p:txBody>
      </p:sp>
      <p:sp>
        <p:nvSpPr>
          <p:cNvPr id="4" name="Slide Number Placeholder 3"/>
          <p:cNvSpPr>
            <a:spLocks noGrp="1"/>
          </p:cNvSpPr>
          <p:nvPr>
            <p:ph type="sldNum" sz="quarter" idx="5"/>
          </p:nvPr>
        </p:nvSpPr>
        <p:spPr/>
        <p:txBody>
          <a:bodyPr/>
          <a:lstStyle/>
          <a:p>
            <a:fld id="{95043F9B-2669-4241-BA16-584A38572BC7}" type="slidenum">
              <a:rPr lang="en-US" smtClean="0"/>
              <a:t>19</a:t>
            </a:fld>
            <a:endParaRPr lang="en-US"/>
          </a:p>
        </p:txBody>
      </p:sp>
    </p:spTree>
    <p:extLst>
      <p:ext uri="{BB962C8B-B14F-4D97-AF65-F5344CB8AC3E}">
        <p14:creationId xmlns:p14="http://schemas.microsoft.com/office/powerpoint/2010/main" val="3572178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modern coffee grinder. Have you seen one of these at your house? </a:t>
            </a:r>
          </a:p>
          <a:p>
            <a:endParaRPr lang="en-US" dirty="0"/>
          </a:p>
          <a:p>
            <a:r>
              <a:rPr lang="en-US" dirty="0"/>
              <a:t>Coffee grinder https://commons.wikimedia.org/wiki/File:Coffee_grinder_blades.jpg</a:t>
            </a:r>
          </a:p>
        </p:txBody>
      </p:sp>
      <p:sp>
        <p:nvSpPr>
          <p:cNvPr id="4" name="Slide Number Placeholder 3"/>
          <p:cNvSpPr>
            <a:spLocks noGrp="1"/>
          </p:cNvSpPr>
          <p:nvPr>
            <p:ph type="sldNum" sz="quarter" idx="5"/>
          </p:nvPr>
        </p:nvSpPr>
        <p:spPr/>
        <p:txBody>
          <a:bodyPr/>
          <a:lstStyle/>
          <a:p>
            <a:fld id="{95043F9B-2669-4241-BA16-584A38572BC7}" type="slidenum">
              <a:rPr lang="en-US" smtClean="0"/>
              <a:t>20</a:t>
            </a:fld>
            <a:endParaRPr lang="en-US"/>
          </a:p>
        </p:txBody>
      </p:sp>
    </p:spTree>
    <p:extLst>
      <p:ext uri="{BB962C8B-B14F-4D97-AF65-F5344CB8AC3E}">
        <p14:creationId xmlns:p14="http://schemas.microsoft.com/office/powerpoint/2010/main" val="361683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FF0000"/>
                </a:solidFill>
                <a:effectLst/>
                <a:latin typeface="Segoe UI" panose="020B0502040204020203" pitchFamily="34" charset="0"/>
              </a:rPr>
              <a:t>BOTH</a:t>
            </a:r>
            <a:r>
              <a:rPr lang="en-US" b="0" i="0" dirty="0">
                <a:solidFill>
                  <a:srgbClr val="201F1E"/>
                </a:solidFill>
                <a:effectLst/>
                <a:highlight>
                  <a:srgbClr val="FFFF00"/>
                </a:highlight>
                <a:latin typeface="Segoe UI" panose="020B0502040204020203" pitchFamily="34" charset="0"/>
              </a:rPr>
              <a:t> </a:t>
            </a:r>
            <a:r>
              <a:rPr lang="en-US" b="0" i="0" dirty="0">
                <a:solidFill>
                  <a:srgbClr val="201F1E"/>
                </a:solidFill>
                <a:effectLst/>
                <a:latin typeface="Segoe UI" panose="020B0502040204020203" pitchFamily="34" charset="0"/>
              </a:rPr>
              <a:t>Hello, boys and girls! My name is Laurie, and my name is </a:t>
            </a:r>
            <a:r>
              <a:rPr lang="en-US" b="0" i="0" dirty="0" err="1">
                <a:solidFill>
                  <a:srgbClr val="201F1E"/>
                </a:solidFill>
                <a:effectLst/>
                <a:latin typeface="Segoe UI" panose="020B0502040204020203" pitchFamily="34" charset="0"/>
              </a:rPr>
              <a:t>Roxann</a:t>
            </a:r>
            <a:r>
              <a:rPr lang="en-US" b="0" i="0" dirty="0">
                <a:solidFill>
                  <a:srgbClr val="201F1E"/>
                </a:solidFill>
                <a:effectLst/>
                <a:latin typeface="Segoe UI" panose="020B0502040204020203" pitchFamily="34" charset="0"/>
              </a:rPr>
              <a:t>. We are volunteers with the Delaware County Historical Society and we’re here today to share some interesting items with you from the past.</a:t>
            </a:r>
          </a:p>
          <a:p>
            <a:pPr algn="l"/>
            <a:r>
              <a:rPr lang="en-US" b="0" i="0" dirty="0">
                <a:solidFill>
                  <a:srgbClr val="201F1E"/>
                </a:solidFill>
                <a:effectLst/>
                <a:latin typeface="Segoe UI" panose="020B0502040204020203" pitchFamily="34" charset="0"/>
              </a:rPr>
              <a:t>These items are called artifacts.</a:t>
            </a:r>
          </a:p>
          <a:p>
            <a:endParaRPr lang="en-US" b="1" dirty="0"/>
          </a:p>
        </p:txBody>
      </p:sp>
      <p:sp>
        <p:nvSpPr>
          <p:cNvPr id="4" name="Slide Number Placeholder 3"/>
          <p:cNvSpPr>
            <a:spLocks noGrp="1"/>
          </p:cNvSpPr>
          <p:nvPr>
            <p:ph type="sldNum" sz="quarter" idx="5"/>
          </p:nvPr>
        </p:nvSpPr>
        <p:spPr/>
        <p:txBody>
          <a:bodyPr/>
          <a:lstStyle/>
          <a:p>
            <a:fld id="{C48B0EB3-7512-4769-ABCF-959227C4C282}" type="slidenum">
              <a:rPr lang="en-US" smtClean="0"/>
              <a:t>3</a:t>
            </a:fld>
            <a:endParaRPr lang="en-US"/>
          </a:p>
        </p:txBody>
      </p:sp>
    </p:spTree>
    <p:extLst>
      <p:ext uri="{BB962C8B-B14F-4D97-AF65-F5344CB8AC3E}">
        <p14:creationId xmlns:p14="http://schemas.microsoft.com/office/powerpoint/2010/main" val="1238801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our fourth artifact. What is it? What are some of your guesses?  Let’s go through your thinking steps. Describe the object. Let’s analyze its purpose. Can you tell its source? Can you explain its materials? What is your inference or guess? Let’s look at this second photo. I am showing you some clues to help you guess the artifact. </a:t>
            </a:r>
          </a:p>
          <a:p>
            <a:endParaRPr lang="en-US" dirty="0"/>
          </a:p>
        </p:txBody>
      </p:sp>
      <p:sp>
        <p:nvSpPr>
          <p:cNvPr id="4" name="Slide Number Placeholder 3"/>
          <p:cNvSpPr>
            <a:spLocks noGrp="1"/>
          </p:cNvSpPr>
          <p:nvPr>
            <p:ph type="sldNum" sz="quarter" idx="5"/>
          </p:nvPr>
        </p:nvSpPr>
        <p:spPr/>
        <p:txBody>
          <a:bodyPr/>
          <a:lstStyle/>
          <a:p>
            <a:fld id="{95043F9B-2669-4241-BA16-584A38572BC7}" type="slidenum">
              <a:rPr lang="en-US" smtClean="0"/>
              <a:t>21</a:t>
            </a:fld>
            <a:endParaRPr lang="en-US"/>
          </a:p>
        </p:txBody>
      </p:sp>
    </p:spTree>
    <p:extLst>
      <p:ext uri="{BB962C8B-B14F-4D97-AF65-F5344CB8AC3E}">
        <p14:creationId xmlns:p14="http://schemas.microsoft.com/office/powerpoint/2010/main" val="1353603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you guess a Bull Blinder? </a:t>
            </a:r>
            <a:r>
              <a:rPr lang="en-US" b="1" dirty="0"/>
              <a:t>(Read the slide.)</a:t>
            </a:r>
          </a:p>
        </p:txBody>
      </p:sp>
      <p:sp>
        <p:nvSpPr>
          <p:cNvPr id="4" name="Slide Number Placeholder 3"/>
          <p:cNvSpPr>
            <a:spLocks noGrp="1"/>
          </p:cNvSpPr>
          <p:nvPr>
            <p:ph type="sldNum" sz="quarter" idx="5"/>
          </p:nvPr>
        </p:nvSpPr>
        <p:spPr/>
        <p:txBody>
          <a:bodyPr/>
          <a:lstStyle/>
          <a:p>
            <a:fld id="{95043F9B-2669-4241-BA16-584A38572BC7}" type="slidenum">
              <a:rPr lang="en-US" smtClean="0"/>
              <a:t>22</a:t>
            </a:fld>
            <a:endParaRPr lang="en-US"/>
          </a:p>
        </p:txBody>
      </p:sp>
    </p:spTree>
    <p:extLst>
      <p:ext uri="{BB962C8B-B14F-4D97-AF65-F5344CB8AC3E}">
        <p14:creationId xmlns:p14="http://schemas.microsoft.com/office/powerpoint/2010/main" val="3048675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last artifact I want to share with you. What do you think this is? Remember to use the thinking steps. </a:t>
            </a:r>
            <a:r>
              <a:rPr lang="en-US" b="1" dirty="0"/>
              <a:t>(Read the slide.) </a:t>
            </a:r>
          </a:p>
          <a:p>
            <a:endParaRPr lang="en-US" dirty="0"/>
          </a:p>
        </p:txBody>
      </p:sp>
      <p:sp>
        <p:nvSpPr>
          <p:cNvPr id="4" name="Slide Number Placeholder 3"/>
          <p:cNvSpPr>
            <a:spLocks noGrp="1"/>
          </p:cNvSpPr>
          <p:nvPr>
            <p:ph type="sldNum" sz="quarter" idx="5"/>
          </p:nvPr>
        </p:nvSpPr>
        <p:spPr/>
        <p:txBody>
          <a:bodyPr/>
          <a:lstStyle/>
          <a:p>
            <a:fld id="{95043F9B-2669-4241-BA16-584A38572BC7}" type="slidenum">
              <a:rPr lang="en-US" smtClean="0"/>
              <a:t>23</a:t>
            </a:fld>
            <a:endParaRPr lang="en-US"/>
          </a:p>
        </p:txBody>
      </p:sp>
    </p:spTree>
    <p:extLst>
      <p:ext uri="{BB962C8B-B14F-4D97-AF65-F5344CB8AC3E}">
        <p14:creationId xmlns:p14="http://schemas.microsoft.com/office/powerpoint/2010/main" val="21546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Did you guess a butter mold? It is also called a butter press</a:t>
            </a:r>
            <a:r>
              <a:rPr lang="en-US" sz="1400" b="1" dirty="0"/>
              <a:t>. (Read the slide.)</a:t>
            </a:r>
          </a:p>
        </p:txBody>
      </p:sp>
      <p:sp>
        <p:nvSpPr>
          <p:cNvPr id="4" name="Slide Number Placeholder 3"/>
          <p:cNvSpPr>
            <a:spLocks noGrp="1"/>
          </p:cNvSpPr>
          <p:nvPr>
            <p:ph type="sldNum" sz="quarter" idx="5"/>
          </p:nvPr>
        </p:nvSpPr>
        <p:spPr/>
        <p:txBody>
          <a:bodyPr/>
          <a:lstStyle/>
          <a:p>
            <a:fld id="{95043F9B-2669-4241-BA16-584A38572BC7}" type="slidenum">
              <a:rPr lang="en-US" smtClean="0"/>
              <a:t>24</a:t>
            </a:fld>
            <a:endParaRPr lang="en-US"/>
          </a:p>
        </p:txBody>
      </p:sp>
    </p:spTree>
    <p:extLst>
      <p:ext uri="{BB962C8B-B14F-4D97-AF65-F5344CB8AC3E}">
        <p14:creationId xmlns:p14="http://schemas.microsoft.com/office/powerpoint/2010/main" val="36821456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To see the process of molding butter click on the link above. </a:t>
            </a:r>
          </a:p>
          <a:p>
            <a:endParaRPr lang="en-US" b="1" dirty="0"/>
          </a:p>
          <a:p>
            <a:r>
              <a:rPr lang="en-US" b="1" dirty="0"/>
              <a:t>TEACHER NOTES: </a:t>
            </a:r>
            <a:r>
              <a:rPr lang="en-US" dirty="0"/>
              <a:t>More information on butter molds </a:t>
            </a:r>
            <a:r>
              <a:rPr lang="en-US" dirty="0">
                <a:hlinkClick r:id="rId3">
                  <a:extLst>
                    <a:ext uri="{A12FA001-AC4F-418D-AE19-62706E023703}">
                      <ahyp:hlinkClr xmlns:ahyp="http://schemas.microsoft.com/office/drawing/2018/hyperlinkcolor" val="tx"/>
                    </a:ext>
                  </a:extLst>
                </a:hlinkClick>
              </a:rPr>
              <a:t>https://blog.cheesemaking.com/molding-butter-part-3/</a:t>
            </a:r>
            <a:endParaRPr lang="en-US" dirty="0"/>
          </a:p>
        </p:txBody>
      </p:sp>
      <p:sp>
        <p:nvSpPr>
          <p:cNvPr id="4" name="Slide Number Placeholder 3"/>
          <p:cNvSpPr>
            <a:spLocks noGrp="1"/>
          </p:cNvSpPr>
          <p:nvPr>
            <p:ph type="sldNum" sz="quarter" idx="5"/>
          </p:nvPr>
        </p:nvSpPr>
        <p:spPr/>
        <p:txBody>
          <a:bodyPr/>
          <a:lstStyle/>
          <a:p>
            <a:fld id="{95043F9B-2669-4241-BA16-584A38572BC7}" type="slidenum">
              <a:rPr lang="en-US" smtClean="0"/>
              <a:t>25</a:t>
            </a:fld>
            <a:endParaRPr lang="en-US"/>
          </a:p>
        </p:txBody>
      </p:sp>
    </p:spTree>
    <p:extLst>
      <p:ext uri="{BB962C8B-B14F-4D97-AF65-F5344CB8AC3E}">
        <p14:creationId xmlns:p14="http://schemas.microsoft.com/office/powerpoint/2010/main" val="3451900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T</a:t>
            </a:r>
            <a:r>
              <a:rPr lang="en-US" sz="1600" dirty="0"/>
              <a:t>hink about the artifacts we have shared with you. Many of them are from the past.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endParaRPr lang="en-US" dirty="0"/>
          </a:p>
        </p:txBody>
      </p:sp>
      <p:sp>
        <p:nvSpPr>
          <p:cNvPr id="4" name="Slide Number Placeholder 3"/>
          <p:cNvSpPr>
            <a:spLocks noGrp="1"/>
          </p:cNvSpPr>
          <p:nvPr>
            <p:ph type="sldNum" sz="quarter" idx="5"/>
          </p:nvPr>
        </p:nvSpPr>
        <p:spPr/>
        <p:txBody>
          <a:bodyPr/>
          <a:lstStyle/>
          <a:p>
            <a:fld id="{95043F9B-2669-4241-BA16-584A38572BC7}" type="slidenum">
              <a:rPr lang="en-US" smtClean="0"/>
              <a:t>26</a:t>
            </a:fld>
            <a:endParaRPr lang="en-US"/>
          </a:p>
        </p:txBody>
      </p:sp>
    </p:spTree>
    <p:extLst>
      <p:ext uri="{BB962C8B-B14F-4D97-AF65-F5344CB8AC3E}">
        <p14:creationId xmlns:p14="http://schemas.microsoft.com/office/powerpoint/2010/main" val="29103518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74766" y="4454434"/>
            <a:ext cx="5427616" cy="3546566"/>
          </a:xfrm>
        </p:spPr>
        <p:txBody>
          <a:bodyPr/>
          <a:lstStyle/>
          <a:p>
            <a:r>
              <a:rPr lang="en-US" sz="1600" b="1" dirty="0"/>
              <a:t>(Read the slide.)</a:t>
            </a:r>
          </a:p>
        </p:txBody>
      </p:sp>
      <p:sp>
        <p:nvSpPr>
          <p:cNvPr id="4" name="Slide Number Placeholder 3"/>
          <p:cNvSpPr>
            <a:spLocks noGrp="1"/>
          </p:cNvSpPr>
          <p:nvPr>
            <p:ph type="sldNum" sz="quarter" idx="5"/>
          </p:nvPr>
        </p:nvSpPr>
        <p:spPr/>
        <p:txBody>
          <a:bodyPr/>
          <a:lstStyle/>
          <a:p>
            <a:fld id="{95043F9B-2669-4241-BA16-584A38572BC7}" type="slidenum">
              <a:rPr lang="en-US" smtClean="0"/>
              <a:t>27</a:t>
            </a:fld>
            <a:endParaRPr lang="en-US"/>
          </a:p>
        </p:txBody>
      </p:sp>
    </p:spTree>
    <p:extLst>
      <p:ext uri="{BB962C8B-B14F-4D97-AF65-F5344CB8AC3E}">
        <p14:creationId xmlns:p14="http://schemas.microsoft.com/office/powerpoint/2010/main" val="16745196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201F1E"/>
                </a:solidFill>
                <a:effectLst/>
                <a:latin typeface="Segoe UI" panose="020B0502040204020203" pitchFamily="34" charset="0"/>
              </a:rPr>
              <a:t> </a:t>
            </a:r>
            <a:r>
              <a:rPr lang="en-US" b="0" i="0" dirty="0">
                <a:solidFill>
                  <a:srgbClr val="201F1E"/>
                </a:solidFill>
                <a:effectLst/>
                <a:latin typeface="Segoe UI" panose="020B0502040204020203" pitchFamily="34" charset="0"/>
              </a:rPr>
              <a:t>Here is a fun sorting game we think you will like. See if you can match the objects from Long Ago or Then, to objects we Use Today, or Now. You will click the blue colored instruction that says, “Click Here to play the Game.” When you click on two objects that you think match, the area around the objects will turn green if you are correct, or red if your guess is wrong. And don’t forget that once you match an object that was used ‘</a:t>
            </a:r>
            <a:r>
              <a:rPr lang="en-US" b="1" i="0" dirty="0">
                <a:solidFill>
                  <a:srgbClr val="201F1E"/>
                </a:solidFill>
                <a:effectLst/>
                <a:latin typeface="Segoe UI" panose="020B0502040204020203" pitchFamily="34" charset="0"/>
              </a:rPr>
              <a:t>Then</a:t>
            </a:r>
            <a:r>
              <a:rPr lang="en-US" b="0" i="0" dirty="0">
                <a:solidFill>
                  <a:srgbClr val="201F1E"/>
                </a:solidFill>
                <a:effectLst/>
                <a:latin typeface="Segoe UI" panose="020B0502040204020203" pitchFamily="34" charset="0"/>
              </a:rPr>
              <a:t>’ to an object that is used ‘</a:t>
            </a:r>
            <a:r>
              <a:rPr lang="en-US" b="1" i="0" dirty="0">
                <a:solidFill>
                  <a:srgbClr val="201F1E"/>
                </a:solidFill>
                <a:effectLst/>
                <a:latin typeface="Segoe UI" panose="020B0502040204020203" pitchFamily="34" charset="0"/>
              </a:rPr>
              <a:t>Now</a:t>
            </a:r>
            <a:r>
              <a:rPr lang="en-US" b="0" i="0" dirty="0">
                <a:solidFill>
                  <a:srgbClr val="201F1E"/>
                </a:solidFill>
                <a:effectLst/>
                <a:latin typeface="Segoe UI" panose="020B0502040204020203" pitchFamily="34" charset="0"/>
              </a:rPr>
              <a:t>,’ be sure to remove it from the game by clicking again. This will help you! Good luck!“</a:t>
            </a:r>
          </a:p>
          <a:p>
            <a:pPr algn="l" fontAlgn="base"/>
            <a:r>
              <a:rPr lang="en-US" b="0" i="0" dirty="0">
                <a:solidFill>
                  <a:srgbClr val="201F1E"/>
                </a:solidFill>
                <a:effectLst/>
                <a:latin typeface="Segoe UI" panose="020B0502040204020203" pitchFamily="34" charset="0"/>
              </a:rPr>
              <a:t> </a:t>
            </a:r>
          </a:p>
          <a:p>
            <a:endParaRPr lang="en-US" dirty="0"/>
          </a:p>
        </p:txBody>
      </p:sp>
      <p:sp>
        <p:nvSpPr>
          <p:cNvPr id="4" name="Slide Number Placeholder 3"/>
          <p:cNvSpPr>
            <a:spLocks noGrp="1"/>
          </p:cNvSpPr>
          <p:nvPr>
            <p:ph type="sldNum" sz="quarter" idx="5"/>
          </p:nvPr>
        </p:nvSpPr>
        <p:spPr/>
        <p:txBody>
          <a:bodyPr/>
          <a:lstStyle/>
          <a:p>
            <a:fld id="{C48B0EB3-7512-4769-ABCF-959227C4C282}" type="slidenum">
              <a:rPr lang="en-US" smtClean="0"/>
              <a:t>28</a:t>
            </a:fld>
            <a:endParaRPr lang="en-US"/>
          </a:p>
        </p:txBody>
      </p:sp>
    </p:spTree>
    <p:extLst>
      <p:ext uri="{BB962C8B-B14F-4D97-AF65-F5344CB8AC3E}">
        <p14:creationId xmlns:p14="http://schemas.microsoft.com/office/powerpoint/2010/main" val="24015048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Here is something you might do</a:t>
            </a:r>
            <a:r>
              <a:rPr lang="en-US" sz="1400" b="1" dirty="0"/>
              <a:t>. (Read the slide.)</a:t>
            </a:r>
          </a:p>
          <a:p>
            <a:endParaRPr lang="en-US" dirty="0"/>
          </a:p>
        </p:txBody>
      </p:sp>
      <p:sp>
        <p:nvSpPr>
          <p:cNvPr id="4" name="Slide Number Placeholder 3"/>
          <p:cNvSpPr>
            <a:spLocks noGrp="1"/>
          </p:cNvSpPr>
          <p:nvPr>
            <p:ph type="sldNum" sz="quarter" idx="5"/>
          </p:nvPr>
        </p:nvSpPr>
        <p:spPr/>
        <p:txBody>
          <a:bodyPr/>
          <a:lstStyle/>
          <a:p>
            <a:fld id="{95043F9B-2669-4241-BA16-584A38572BC7}" type="slidenum">
              <a:rPr lang="en-US" smtClean="0"/>
              <a:t>29</a:t>
            </a:fld>
            <a:endParaRPr lang="en-US"/>
          </a:p>
        </p:txBody>
      </p:sp>
    </p:spTree>
    <p:extLst>
      <p:ext uri="{BB962C8B-B14F-4D97-AF65-F5344CB8AC3E}">
        <p14:creationId xmlns:p14="http://schemas.microsoft.com/office/powerpoint/2010/main" val="3040998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Here is an example of a Then and Now activity. Draw a picture of an item from Then or from the past. Next, draw a picture of the item from Now or today. Include several details in your drawing. </a:t>
            </a:r>
          </a:p>
          <a:p>
            <a:endParaRPr lang="en-US" dirty="0"/>
          </a:p>
        </p:txBody>
      </p:sp>
      <p:sp>
        <p:nvSpPr>
          <p:cNvPr id="4" name="Slide Number Placeholder 3"/>
          <p:cNvSpPr>
            <a:spLocks noGrp="1"/>
          </p:cNvSpPr>
          <p:nvPr>
            <p:ph type="sldNum" sz="quarter" idx="5"/>
          </p:nvPr>
        </p:nvSpPr>
        <p:spPr/>
        <p:txBody>
          <a:bodyPr/>
          <a:lstStyle/>
          <a:p>
            <a:fld id="{95043F9B-2669-4241-BA16-584A38572BC7}" type="slidenum">
              <a:rPr lang="en-US" smtClean="0"/>
              <a:t>30</a:t>
            </a:fld>
            <a:endParaRPr lang="en-US"/>
          </a:p>
        </p:txBody>
      </p:sp>
    </p:spTree>
    <p:extLst>
      <p:ext uri="{BB962C8B-B14F-4D97-AF65-F5344CB8AC3E}">
        <p14:creationId xmlns:p14="http://schemas.microsoft.com/office/powerpoint/2010/main" val="768346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FF0000"/>
                </a:solidFill>
                <a:effectLst/>
                <a:latin typeface="Segoe UI" panose="020B0502040204020203" pitchFamily="34" charset="0"/>
              </a:rPr>
              <a:t>Laurie</a:t>
            </a:r>
            <a:r>
              <a:rPr lang="en-US" b="0" i="0" dirty="0">
                <a:solidFill>
                  <a:srgbClr val="201F1E"/>
                </a:solidFill>
                <a:effectLst/>
                <a:latin typeface="Segoe UI" panose="020B0502040204020203" pitchFamily="34" charset="0"/>
              </a:rPr>
              <a:t> Do you know what an artifact is? Did I hear someone say that they are man-made objects? Well, if you did, you are correct! They are things, old or new, that were made by people, and they give us clues about how that person lived, what they may have believed in, and what was used in their environments.</a:t>
            </a:r>
            <a:endParaRPr lang="en-US" dirty="0"/>
          </a:p>
          <a:p>
            <a:endParaRPr lang="en-US" dirty="0"/>
          </a:p>
        </p:txBody>
      </p:sp>
      <p:sp>
        <p:nvSpPr>
          <p:cNvPr id="4" name="Slide Number Placeholder 3"/>
          <p:cNvSpPr>
            <a:spLocks noGrp="1"/>
          </p:cNvSpPr>
          <p:nvPr>
            <p:ph type="sldNum" sz="quarter" idx="5"/>
          </p:nvPr>
        </p:nvSpPr>
        <p:spPr/>
        <p:txBody>
          <a:bodyPr/>
          <a:lstStyle/>
          <a:p>
            <a:fld id="{C48B0EB3-7512-4769-ABCF-959227C4C282}" type="slidenum">
              <a:rPr lang="en-US" smtClean="0"/>
              <a:t>4</a:t>
            </a:fld>
            <a:endParaRPr lang="en-US"/>
          </a:p>
        </p:txBody>
      </p:sp>
    </p:spTree>
    <p:extLst>
      <p:ext uri="{BB962C8B-B14F-4D97-AF65-F5344CB8AC3E}">
        <p14:creationId xmlns:p14="http://schemas.microsoft.com/office/powerpoint/2010/main" val="115438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LAURIE </a:t>
            </a:r>
            <a:r>
              <a:rPr lang="en-US" sz="1600" dirty="0"/>
              <a:t>Here is another way of comparing objects of the past, or Then, to objects of the present, or Now. The light blue circle above the old-fashioned telephone shows characteristics of the object from Then. It has a dial and two parts that are connected with a cord. The light blue circle above the cell phone which we use now has buttons, apps and a camera. Now look at where they overlap. These are the characteristics that they have in common.  They both use a cord, they can be black and shiny, and have ring tones, and they both make phone calls. Think about what you might write as attributes or characteristics for each of the Then and Now artifacts. </a:t>
            </a:r>
          </a:p>
          <a:p>
            <a:endParaRPr lang="en-US" sz="1600" dirty="0"/>
          </a:p>
          <a:p>
            <a:r>
              <a:rPr lang="en-US" sz="1600" b="1" dirty="0"/>
              <a:t>TEACHER NOTES:</a:t>
            </a:r>
          </a:p>
          <a:p>
            <a:r>
              <a:rPr lang="en-US" sz="1600" dirty="0"/>
              <a:t>Ohio English Language Arts Learning Standards- Grade 1 –Attributes</a:t>
            </a:r>
          </a:p>
          <a:p>
            <a:r>
              <a:rPr lang="en-US" sz="1600" dirty="0"/>
              <a:t>Ohio Social Studies Learning Standards- Grades 1-3- Characteristics</a:t>
            </a:r>
          </a:p>
          <a:p>
            <a:endParaRPr lang="en-US" sz="1600" dirty="0"/>
          </a:p>
        </p:txBody>
      </p:sp>
      <p:sp>
        <p:nvSpPr>
          <p:cNvPr id="4" name="Slide Number Placeholder 3"/>
          <p:cNvSpPr>
            <a:spLocks noGrp="1"/>
          </p:cNvSpPr>
          <p:nvPr>
            <p:ph type="sldNum" sz="quarter" idx="5"/>
          </p:nvPr>
        </p:nvSpPr>
        <p:spPr/>
        <p:txBody>
          <a:bodyPr/>
          <a:lstStyle/>
          <a:p>
            <a:fld id="{C48B0EB3-7512-4769-ABCF-959227C4C282}" type="slidenum">
              <a:rPr lang="en-US" smtClean="0"/>
              <a:t>31</a:t>
            </a:fld>
            <a:endParaRPr lang="en-US"/>
          </a:p>
        </p:txBody>
      </p:sp>
    </p:spTree>
    <p:extLst>
      <p:ext uri="{BB962C8B-B14F-4D97-AF65-F5344CB8AC3E}">
        <p14:creationId xmlns:p14="http://schemas.microsoft.com/office/powerpoint/2010/main" val="16652122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(Read the slide.)</a:t>
            </a:r>
          </a:p>
        </p:txBody>
      </p:sp>
      <p:sp>
        <p:nvSpPr>
          <p:cNvPr id="4" name="Slide Number Placeholder 3"/>
          <p:cNvSpPr>
            <a:spLocks noGrp="1"/>
          </p:cNvSpPr>
          <p:nvPr>
            <p:ph type="sldNum" sz="quarter" idx="5"/>
          </p:nvPr>
        </p:nvSpPr>
        <p:spPr/>
        <p:txBody>
          <a:bodyPr/>
          <a:lstStyle/>
          <a:p>
            <a:fld id="{C48B0EB3-7512-4769-ABCF-959227C4C282}" type="slidenum">
              <a:rPr lang="en-US" smtClean="0"/>
              <a:t>32</a:t>
            </a:fld>
            <a:endParaRPr lang="en-US"/>
          </a:p>
        </p:txBody>
      </p:sp>
    </p:spTree>
    <p:extLst>
      <p:ext uri="{BB962C8B-B14F-4D97-AF65-F5344CB8AC3E}">
        <p14:creationId xmlns:p14="http://schemas.microsoft.com/office/powerpoint/2010/main" val="24420978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All together</a:t>
            </a:r>
            <a:r>
              <a:rPr lang="en-US" sz="1600" b="1" dirty="0"/>
              <a:t>. (Each person reads a phrase.)</a:t>
            </a:r>
          </a:p>
        </p:txBody>
      </p:sp>
      <p:sp>
        <p:nvSpPr>
          <p:cNvPr id="4" name="Slide Number Placeholder 3"/>
          <p:cNvSpPr>
            <a:spLocks noGrp="1"/>
          </p:cNvSpPr>
          <p:nvPr>
            <p:ph type="sldNum" sz="quarter" idx="5"/>
          </p:nvPr>
        </p:nvSpPr>
        <p:spPr/>
        <p:txBody>
          <a:bodyPr/>
          <a:lstStyle/>
          <a:p>
            <a:fld id="{95043F9B-2669-4241-BA16-584A38572BC7}" type="slidenum">
              <a:rPr lang="en-US" smtClean="0"/>
              <a:t>33</a:t>
            </a:fld>
            <a:endParaRPr lang="en-US"/>
          </a:p>
        </p:txBody>
      </p:sp>
    </p:spTree>
    <p:extLst>
      <p:ext uri="{BB962C8B-B14F-4D97-AF65-F5344CB8AC3E}">
        <p14:creationId xmlns:p14="http://schemas.microsoft.com/office/powerpoint/2010/main" val="1202012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400" b="1" i="0" dirty="0">
                <a:solidFill>
                  <a:srgbClr val="201F1E"/>
                </a:solidFill>
                <a:effectLst/>
                <a:latin typeface="Arial" panose="020B0604020202020204" pitchFamily="34" charset="0"/>
                <a:cs typeface="Arial" panose="020B0604020202020204" pitchFamily="34" charset="0"/>
              </a:rPr>
              <a:t>ROXANN</a:t>
            </a:r>
            <a:r>
              <a:rPr lang="en-US" sz="1400" b="0" i="0" dirty="0">
                <a:solidFill>
                  <a:srgbClr val="201F1E"/>
                </a:solidFill>
                <a:effectLst/>
                <a:latin typeface="Arial" panose="020B0604020202020204" pitchFamily="34" charset="0"/>
                <a:cs typeface="Arial" panose="020B0604020202020204" pitchFamily="34" charset="0"/>
              </a:rPr>
              <a:t> Those are all the artifacts we have to share with you today, but we have many more at the Delaware County Historical Society to view. We hope you will come and visit us at our two museums some day soon! In the meantime, look around your home and see if you have any man-made objects that give clues about YOUR life!</a:t>
            </a:r>
          </a:p>
          <a:p>
            <a:pPr algn="l"/>
            <a:r>
              <a:rPr lang="en-US" sz="1400" b="0" i="0" dirty="0">
                <a:solidFill>
                  <a:srgbClr val="201F1E"/>
                </a:solidFill>
                <a:effectLst/>
                <a:latin typeface="Arial" panose="020B0604020202020204" pitchFamily="34" charset="0"/>
                <a:cs typeface="Arial" panose="020B0604020202020204" pitchFamily="34" charset="0"/>
              </a:rPr>
              <a:t>Goodbye!</a:t>
            </a:r>
          </a:p>
          <a:p>
            <a:endParaRPr lang="en-US" dirty="0"/>
          </a:p>
        </p:txBody>
      </p:sp>
      <p:sp>
        <p:nvSpPr>
          <p:cNvPr id="4" name="Slide Number Placeholder 3"/>
          <p:cNvSpPr>
            <a:spLocks noGrp="1"/>
          </p:cNvSpPr>
          <p:nvPr>
            <p:ph type="sldNum" sz="quarter" idx="5"/>
          </p:nvPr>
        </p:nvSpPr>
        <p:spPr/>
        <p:txBody>
          <a:bodyPr/>
          <a:lstStyle/>
          <a:p>
            <a:fld id="{C48B0EB3-7512-4769-ABCF-959227C4C282}" type="slidenum">
              <a:rPr lang="en-US" smtClean="0"/>
              <a:t>34</a:t>
            </a:fld>
            <a:endParaRPr lang="en-US"/>
          </a:p>
        </p:txBody>
      </p:sp>
    </p:spTree>
    <p:extLst>
      <p:ext uri="{BB962C8B-B14F-4D97-AF65-F5344CB8AC3E}">
        <p14:creationId xmlns:p14="http://schemas.microsoft.com/office/powerpoint/2010/main" val="1141566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01F1E"/>
                </a:solidFill>
                <a:effectLst/>
                <a:latin typeface="Segoe UI" panose="020B0502040204020203" pitchFamily="34" charset="0"/>
              </a:rPr>
              <a:t>Read slide Then-</a:t>
            </a:r>
            <a:r>
              <a:rPr lang="en-US" b="0" i="0" dirty="0">
                <a:solidFill>
                  <a:srgbClr val="201F1E"/>
                </a:solidFill>
                <a:effectLst/>
                <a:latin typeface="Segoe UI" panose="020B0502040204020203" pitchFamily="34" charset="0"/>
              </a:rPr>
              <a:t>The artifacts </a:t>
            </a:r>
            <a:r>
              <a:rPr lang="en-US" dirty="0">
                <a:solidFill>
                  <a:srgbClr val="201F1E"/>
                </a:solidFill>
                <a:latin typeface="Segoe UI" panose="020B0502040204020203" pitchFamily="34" charset="0"/>
              </a:rPr>
              <a:t>that we have with us today</a:t>
            </a:r>
            <a:r>
              <a:rPr lang="en-US" b="0" i="0" dirty="0">
                <a:solidFill>
                  <a:srgbClr val="201F1E"/>
                </a:solidFill>
                <a:effectLst/>
                <a:latin typeface="Segoe UI" panose="020B0502040204020203" pitchFamily="34" charset="0"/>
              </a:rPr>
              <a:t> are very old, so you may not know what some of them are or how they were used. Take a guess about each artifact. Use your best thinking skills.</a:t>
            </a:r>
            <a:endParaRPr lang="en-US" b="1" i="0" dirty="0">
              <a:solidFill>
                <a:srgbClr val="201F1E"/>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C48B0EB3-7512-4769-ABCF-959227C4C282}" type="slidenum">
              <a:rPr lang="en-US" smtClean="0"/>
              <a:t>5</a:t>
            </a:fld>
            <a:endParaRPr lang="en-US"/>
          </a:p>
        </p:txBody>
      </p:sp>
    </p:spTree>
    <p:extLst>
      <p:ext uri="{BB962C8B-B14F-4D97-AF65-F5344CB8AC3E}">
        <p14:creationId xmlns:p14="http://schemas.microsoft.com/office/powerpoint/2010/main" val="3887621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Roxann</a:t>
            </a:r>
            <a:r>
              <a:rPr lang="en-US" b="1" dirty="0"/>
              <a:t> read slide first and then: </a:t>
            </a:r>
            <a:r>
              <a:rPr lang="en-US" dirty="0"/>
              <a:t>Once you make your guess, can you conclude or figure out what the object is? Use your good reasoning skills to make a guess. What have you concluded about your artifact? </a:t>
            </a:r>
          </a:p>
          <a:p>
            <a:endParaRPr lang="en-US" dirty="0"/>
          </a:p>
          <a:p>
            <a:r>
              <a:rPr lang="en-US" b="1" dirty="0"/>
              <a:t>TEACHER NOTES:</a:t>
            </a:r>
          </a:p>
          <a:p>
            <a:r>
              <a:rPr lang="en-US" dirty="0"/>
              <a:t>Inference and draw conclusions–ELA standards   Conclude from image- SS standard</a:t>
            </a:r>
          </a:p>
          <a:p>
            <a:r>
              <a:rPr lang="en-US" dirty="0"/>
              <a:t>(K-12)                                                                           (Grade 2)</a:t>
            </a:r>
          </a:p>
          <a:p>
            <a:endParaRPr lang="en-US" dirty="0"/>
          </a:p>
          <a:p>
            <a:r>
              <a:rPr lang="en-US" dirty="0"/>
              <a:t>Ohio’s Learning Standards. Social Studies-Adopted 2018.  History Strand- Topic:</a:t>
            </a:r>
            <a:r>
              <a:rPr lang="en-US" sz="1100" i="0" u="none" strike="noStrike" baseline="0" dirty="0">
                <a:latin typeface="Arial Black" panose="020B0A04020102020204" pitchFamily="34" charset="0"/>
              </a:rPr>
              <a:t> </a:t>
            </a:r>
            <a:r>
              <a:rPr lang="en-US" dirty="0"/>
              <a:t>Historical Thinking Skills- </a:t>
            </a:r>
            <a:r>
              <a:rPr lang="en-US" b="1" dirty="0"/>
              <a:t>Draw conclusions </a:t>
            </a:r>
          </a:p>
          <a:p>
            <a:r>
              <a:rPr lang="en-US" dirty="0"/>
              <a:t>(K-8)</a:t>
            </a:r>
          </a:p>
          <a:p>
            <a:endParaRPr lang="en-US" dirty="0"/>
          </a:p>
        </p:txBody>
      </p:sp>
      <p:sp>
        <p:nvSpPr>
          <p:cNvPr id="4" name="Slide Number Placeholder 3"/>
          <p:cNvSpPr>
            <a:spLocks noGrp="1"/>
          </p:cNvSpPr>
          <p:nvPr>
            <p:ph type="sldNum" sz="quarter" idx="5"/>
          </p:nvPr>
        </p:nvSpPr>
        <p:spPr/>
        <p:txBody>
          <a:bodyPr/>
          <a:lstStyle/>
          <a:p>
            <a:fld id="{C48B0EB3-7512-4769-ABCF-959227C4C282}" type="slidenum">
              <a:rPr lang="en-US" smtClean="0"/>
              <a:t>6</a:t>
            </a:fld>
            <a:endParaRPr lang="en-US"/>
          </a:p>
        </p:txBody>
      </p:sp>
    </p:spTree>
    <p:extLst>
      <p:ext uri="{BB962C8B-B14F-4D97-AF65-F5344CB8AC3E}">
        <p14:creationId xmlns:p14="http://schemas.microsoft.com/office/powerpoint/2010/main" val="1708864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Laurie (Read slide)</a:t>
            </a:r>
            <a:endParaRPr lang="en-US" dirty="0"/>
          </a:p>
        </p:txBody>
      </p:sp>
      <p:sp>
        <p:nvSpPr>
          <p:cNvPr id="4" name="Slide Number Placeholder 3"/>
          <p:cNvSpPr>
            <a:spLocks noGrp="1"/>
          </p:cNvSpPr>
          <p:nvPr>
            <p:ph type="sldNum" sz="quarter" idx="5"/>
          </p:nvPr>
        </p:nvSpPr>
        <p:spPr/>
        <p:txBody>
          <a:bodyPr/>
          <a:lstStyle/>
          <a:p>
            <a:fld id="{C48B0EB3-7512-4769-ABCF-959227C4C282}" type="slidenum">
              <a:rPr lang="en-US" smtClean="0"/>
              <a:t>7</a:t>
            </a:fld>
            <a:endParaRPr lang="en-US"/>
          </a:p>
        </p:txBody>
      </p:sp>
    </p:spTree>
    <p:extLst>
      <p:ext uri="{BB962C8B-B14F-4D97-AF65-F5344CB8AC3E}">
        <p14:creationId xmlns:p14="http://schemas.microsoft.com/office/powerpoint/2010/main" val="1283720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err="1">
                <a:solidFill>
                  <a:srgbClr val="201F1E"/>
                </a:solidFill>
                <a:effectLst/>
                <a:latin typeface="Segoe UI" panose="020B0502040204020203" pitchFamily="34" charset="0"/>
              </a:rPr>
              <a:t>Roxann</a:t>
            </a:r>
            <a:r>
              <a:rPr lang="en-US" b="0" i="0" dirty="0">
                <a:solidFill>
                  <a:srgbClr val="201F1E"/>
                </a:solidFill>
                <a:effectLst/>
                <a:latin typeface="Segoe UI" panose="020B0502040204020203" pitchFamily="34" charset="0"/>
              </a:rPr>
              <a:t> Here are steps that will guide your thinking as you look at each artifact. Let’s read through these steps.  </a:t>
            </a:r>
            <a:r>
              <a:rPr lang="en-US" b="1" i="0" dirty="0">
                <a:solidFill>
                  <a:srgbClr val="201F1E"/>
                </a:solidFill>
                <a:effectLst/>
                <a:latin typeface="Segoe UI" panose="020B0502040204020203" pitchFamily="34" charset="0"/>
              </a:rPr>
              <a:t>(Read through the poster}</a:t>
            </a:r>
          </a:p>
          <a:p>
            <a:r>
              <a:rPr lang="en-US" b="0" i="0" dirty="0">
                <a:solidFill>
                  <a:srgbClr val="201F1E"/>
                </a:solidFill>
                <a:effectLst/>
                <a:latin typeface="Segoe UI" panose="020B0502040204020203" pitchFamily="34" charset="0"/>
              </a:rPr>
              <a:t>So, using these steps did you guess that this artifact is a telephone from long ago? </a:t>
            </a:r>
          </a:p>
          <a:p>
            <a:endParaRPr lang="en-US" b="1" i="0" dirty="0">
              <a:solidFill>
                <a:srgbClr val="201F1E"/>
              </a:solidFill>
              <a:effectLst/>
              <a:latin typeface="Segoe UI" panose="020B0502040204020203" pitchFamily="34" charset="0"/>
            </a:endParaRPr>
          </a:p>
          <a:p>
            <a:r>
              <a:rPr lang="en-US" b="1" dirty="0"/>
              <a:t>TEACHER NOTES</a:t>
            </a:r>
            <a:r>
              <a:rPr lang="en-US" dirty="0"/>
              <a:t>: This Thinking Routine is based on VTS or Visible Thinking Strategies developed by Abigail </a:t>
            </a:r>
            <a:r>
              <a:rPr lang="en-US" dirty="0" err="1"/>
              <a:t>Housen</a:t>
            </a:r>
            <a:r>
              <a:rPr lang="en-US" dirty="0"/>
              <a:t>  and Philip </a:t>
            </a:r>
            <a:r>
              <a:rPr lang="en-US" dirty="0" err="1"/>
              <a:t>Yenawine</a:t>
            </a:r>
            <a:r>
              <a:rPr lang="en-US" dirty="0"/>
              <a:t> in 1997. The research by the Isabel Steward Gardner Museum and Harvard’s Project Zero supports this as a simple but effective protocol to teach students how to address something new whether it is in art, history, science, ELA or general life skills. They learn to provide evidence for their thinking which develops critical thinking skills. You may wish to print this to hang in your classroom to guide their thinking while learning the steps. Ask the question and let the students respond. You needn’t correct their suggestions, but respond with “Okay” or “What makes you say that?” Students hear what their peers are thinking and learn that we do not always think the same thing when given the same information. They also learn to evaluate their peers’ comments and agree or disagree silently or aloud. </a:t>
            </a:r>
          </a:p>
          <a:p>
            <a:r>
              <a:rPr lang="en-US" dirty="0"/>
              <a:t>VTS </a:t>
            </a:r>
            <a:r>
              <a:rPr lang="en-US" dirty="0">
                <a:hlinkClick r:id="rId3"/>
              </a:rPr>
              <a:t>https://vtshome.org/research/</a:t>
            </a:r>
            <a:r>
              <a:rPr lang="en-US" dirty="0"/>
              <a:t>  </a:t>
            </a:r>
          </a:p>
          <a:p>
            <a:r>
              <a:rPr lang="en-US" dirty="0"/>
              <a:t>Isabel Stewart Gardner Museum research </a:t>
            </a:r>
            <a:r>
              <a:rPr lang="en-US" dirty="0">
                <a:hlinkClick r:id="rId4"/>
              </a:rPr>
              <a:t>https://vtshome.org/wp-content/uploads/2016/08/3Gardner-Museum-Thinking-Through-Art.pdf</a:t>
            </a:r>
            <a:endParaRPr lang="en-US" dirty="0"/>
          </a:p>
          <a:p>
            <a:r>
              <a:rPr lang="en-US" dirty="0"/>
              <a:t>Eighth Grade School Partnership with VTS program research </a:t>
            </a:r>
            <a:r>
              <a:rPr lang="en-US" dirty="0">
                <a:hlinkClick r:id="rId5"/>
              </a:rPr>
              <a:t>https://vtshome.org/wp-content/uploads/2016/08/13-Adaptation-Final.pdf</a:t>
            </a:r>
            <a:endParaRPr lang="en-US" dirty="0"/>
          </a:p>
          <a:p>
            <a:r>
              <a:rPr lang="en-US" dirty="0"/>
              <a:t>Harvard’s Project Zero Research and additional thinking routines used across grade levels and domains </a:t>
            </a:r>
            <a:r>
              <a:rPr lang="en-US" dirty="0">
                <a:hlinkClick r:id="rId6"/>
              </a:rPr>
              <a:t>https://pz.harvard.edu/thinking-routines</a:t>
            </a:r>
            <a:endParaRPr lang="en-US" dirty="0"/>
          </a:p>
        </p:txBody>
      </p:sp>
      <p:sp>
        <p:nvSpPr>
          <p:cNvPr id="4" name="Slide Number Placeholder 3"/>
          <p:cNvSpPr>
            <a:spLocks noGrp="1"/>
          </p:cNvSpPr>
          <p:nvPr>
            <p:ph type="sldNum" sz="quarter" idx="5"/>
          </p:nvPr>
        </p:nvSpPr>
        <p:spPr/>
        <p:txBody>
          <a:bodyPr/>
          <a:lstStyle/>
          <a:p>
            <a:fld id="{C48B0EB3-7512-4769-ABCF-959227C4C282}" type="slidenum">
              <a:rPr lang="en-US" smtClean="0"/>
              <a:t>8</a:t>
            </a:fld>
            <a:endParaRPr lang="en-US"/>
          </a:p>
        </p:txBody>
      </p:sp>
    </p:spTree>
    <p:extLst>
      <p:ext uri="{BB962C8B-B14F-4D97-AF65-F5344CB8AC3E}">
        <p14:creationId xmlns:p14="http://schemas.microsoft.com/office/powerpoint/2010/main" val="3984184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201F1E"/>
                </a:solidFill>
                <a:latin typeface="Segoe UI" panose="020B0502040204020203" pitchFamily="34" charset="0"/>
              </a:rPr>
              <a:t>K</a:t>
            </a:r>
            <a:r>
              <a:rPr lang="en-US" b="0" i="0" dirty="0">
                <a:solidFill>
                  <a:srgbClr val="201F1E"/>
                </a:solidFill>
                <a:effectLst/>
                <a:latin typeface="Segoe UI" panose="020B0502040204020203" pitchFamily="34" charset="0"/>
              </a:rPr>
              <a:t>eeping these questions in mind, let’s look at our first artifact. </a:t>
            </a:r>
          </a:p>
          <a:p>
            <a:r>
              <a:rPr lang="en-US" b="0" i="0" dirty="0">
                <a:solidFill>
                  <a:srgbClr val="201F1E"/>
                </a:solidFill>
                <a:effectLst/>
                <a:latin typeface="Segoe UI" panose="020B0502040204020203" pitchFamily="34" charset="0"/>
              </a:rPr>
              <a:t>Let’s Describe the artifact. Let’s Analyze its purpose. How do you think it may have been used? Let’s tell its source or where it came from, or where we could find it. Let’s Explain what materials were used to make this.  Now, using the information you have discovered, what did you infer or conclude about this artifact?  What were some of your guesses?</a:t>
            </a:r>
          </a:p>
          <a:p>
            <a:r>
              <a:rPr lang="en-US" b="0" i="0" dirty="0">
                <a:solidFill>
                  <a:srgbClr val="201F1E"/>
                </a:solidFill>
                <a:effectLst/>
                <a:latin typeface="Segoe UI" panose="020B0502040204020203" pitchFamily="34" charset="0"/>
              </a:rPr>
              <a:t>Here are some clues.  It was used by women or children.</a:t>
            </a:r>
          </a:p>
          <a:p>
            <a:r>
              <a:rPr lang="en-US" b="0" i="0" dirty="0">
                <a:solidFill>
                  <a:srgbClr val="201F1E"/>
                </a:solidFill>
                <a:effectLst/>
                <a:latin typeface="Segoe UI" panose="020B0502040204020203" pitchFamily="34" charset="0"/>
              </a:rPr>
              <a:t>It might be used outside or in the kitchen.</a:t>
            </a:r>
          </a:p>
          <a:p>
            <a:r>
              <a:rPr lang="en-US" b="0" i="0" dirty="0">
                <a:solidFill>
                  <a:srgbClr val="201F1E"/>
                </a:solidFill>
                <a:effectLst/>
                <a:latin typeface="Segoe UI" panose="020B0502040204020203" pitchFamily="34" charset="0"/>
              </a:rPr>
              <a:t>It would be used once a week. </a:t>
            </a:r>
          </a:p>
          <a:p>
            <a:r>
              <a:rPr lang="en-US" dirty="0"/>
              <a:t>What are some of your guesses or inferences? What was your conclusion? </a:t>
            </a:r>
          </a:p>
          <a:p>
            <a:endParaRPr lang="en-US" dirty="0"/>
          </a:p>
        </p:txBody>
      </p:sp>
      <p:sp>
        <p:nvSpPr>
          <p:cNvPr id="4" name="Slide Number Placeholder 3"/>
          <p:cNvSpPr>
            <a:spLocks noGrp="1"/>
          </p:cNvSpPr>
          <p:nvPr>
            <p:ph type="sldNum" sz="quarter" idx="5"/>
          </p:nvPr>
        </p:nvSpPr>
        <p:spPr/>
        <p:txBody>
          <a:bodyPr/>
          <a:lstStyle/>
          <a:p>
            <a:fld id="{95043F9B-2669-4241-BA16-584A38572BC7}" type="slidenum">
              <a:rPr lang="en-US" smtClean="0"/>
              <a:t>9</a:t>
            </a:fld>
            <a:endParaRPr lang="en-US"/>
          </a:p>
        </p:txBody>
      </p:sp>
    </p:spTree>
    <p:extLst>
      <p:ext uri="{BB962C8B-B14F-4D97-AF65-F5344CB8AC3E}">
        <p14:creationId xmlns:p14="http://schemas.microsoft.com/office/powerpoint/2010/main" val="2986469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you guess it was a wash board? </a:t>
            </a:r>
          </a:p>
        </p:txBody>
      </p:sp>
      <p:sp>
        <p:nvSpPr>
          <p:cNvPr id="4" name="Slide Number Placeholder 3"/>
          <p:cNvSpPr>
            <a:spLocks noGrp="1"/>
          </p:cNvSpPr>
          <p:nvPr>
            <p:ph type="sldNum" sz="quarter" idx="5"/>
          </p:nvPr>
        </p:nvSpPr>
        <p:spPr/>
        <p:txBody>
          <a:bodyPr/>
          <a:lstStyle/>
          <a:p>
            <a:fld id="{95043F9B-2669-4241-BA16-584A38572BC7}" type="slidenum">
              <a:rPr lang="en-US" smtClean="0"/>
              <a:t>10</a:t>
            </a:fld>
            <a:endParaRPr lang="en-US"/>
          </a:p>
        </p:txBody>
      </p:sp>
    </p:spTree>
    <p:extLst>
      <p:ext uri="{BB962C8B-B14F-4D97-AF65-F5344CB8AC3E}">
        <p14:creationId xmlns:p14="http://schemas.microsoft.com/office/powerpoint/2010/main" val="3304139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53998"/>
          </a:xfrm>
          <a:prstGeom prst="rect">
            <a:avLst/>
          </a:prstGeom>
        </p:spPr>
        <p:txBody>
          <a:bodyPr wrap="square" lIns="0" tIns="0" rIns="0" bIns="0">
            <a:spAutoFit/>
          </a:bodyPr>
          <a:lstStyle>
            <a:lvl1pPr>
              <a:defRPr/>
            </a:lvl1pPr>
          </a:lstStyle>
          <a:p>
            <a:r>
              <a:rPr lang="en-US"/>
              <a:t>Click to edit Master title style</a:t>
            </a:r>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r>
              <a:rPr lang="en-US"/>
              <a:t>Click to edit Master subtitle style</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0ED336A-33D5-42E9-ABE8-598E8991CE3E}" type="datetimeFigureOut">
              <a:rPr lang="en-US" smtClean="0"/>
              <a:t>10/22/2020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C996BC6D-63EE-4C40-BF6B-E3C5A5B6E3A9}" type="slidenum">
              <a:rPr lang="en-US" smtClean="0"/>
              <a:t>‹#›</a:t>
            </a:fld>
            <a:endParaRPr lang="en-US"/>
          </a:p>
        </p:txBody>
      </p:sp>
    </p:spTree>
    <p:extLst>
      <p:ext uri="{BB962C8B-B14F-4D97-AF65-F5344CB8AC3E}">
        <p14:creationId xmlns:p14="http://schemas.microsoft.com/office/powerpoint/2010/main" val="3167100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258144" y="1372566"/>
            <a:ext cx="5675713" cy="1107996"/>
          </a:xfrm>
        </p:spPr>
        <p:txBody>
          <a:bodyPr lIns="0" tIns="0" rIns="0" bIns="0"/>
          <a:lstStyle>
            <a:lvl1pPr>
              <a:defRPr sz="3600" b="1" i="0">
                <a:solidFill>
                  <a:srgbClr val="974707"/>
                </a:solidFill>
                <a:latin typeface="Constantia"/>
                <a:cs typeface="Constantia"/>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pPr lvl="0"/>
            <a:r>
              <a:rPr lang="en-US"/>
              <a:t>Click to 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0ED336A-33D5-42E9-ABE8-598E8991CE3E}" type="datetimeFigureOut">
              <a:rPr lang="en-US" smtClean="0"/>
              <a:t>10/22/2020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C996BC6D-63EE-4C40-BF6B-E3C5A5B6E3A9}" type="slidenum">
              <a:rPr lang="en-US" smtClean="0"/>
              <a:t>‹#›</a:t>
            </a:fld>
            <a:endParaRPr lang="en-US"/>
          </a:p>
        </p:txBody>
      </p:sp>
    </p:spTree>
    <p:extLst>
      <p:ext uri="{BB962C8B-B14F-4D97-AF65-F5344CB8AC3E}">
        <p14:creationId xmlns:p14="http://schemas.microsoft.com/office/powerpoint/2010/main" val="2773365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258144" y="1372566"/>
            <a:ext cx="5675713" cy="1107996"/>
          </a:xfrm>
        </p:spPr>
        <p:txBody>
          <a:bodyPr lIns="0" tIns="0" rIns="0" bIns="0"/>
          <a:lstStyle>
            <a:lvl1pPr>
              <a:defRPr sz="3600" b="1" i="0">
                <a:solidFill>
                  <a:srgbClr val="974707"/>
                </a:solidFill>
                <a:latin typeface="Constantia"/>
                <a:cs typeface="Constantia"/>
              </a:defRPr>
            </a:lvl1pPr>
          </a:lstStyle>
          <a:p>
            <a:r>
              <a:rPr lang="en-US"/>
              <a:t>Click to edit Master title style</a:t>
            </a:r>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pPr lvl="0"/>
            <a:r>
              <a:rPr lang="en-US"/>
              <a:t>Click to edit Master text styles</a:t>
            </a: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pPr lvl="0"/>
            <a:r>
              <a:rPr lang="en-US"/>
              <a:t>Click to edit Master text styles</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A0ED336A-33D5-42E9-ABE8-598E8991CE3E}" type="datetimeFigureOut">
              <a:rPr lang="en-US" smtClean="0"/>
              <a:t>10/22/2020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C996BC6D-63EE-4C40-BF6B-E3C5A5B6E3A9}" type="slidenum">
              <a:rPr lang="en-US" smtClean="0"/>
              <a:t>‹#›</a:t>
            </a:fld>
            <a:endParaRPr lang="en-US"/>
          </a:p>
        </p:txBody>
      </p:sp>
    </p:spTree>
    <p:extLst>
      <p:ext uri="{BB962C8B-B14F-4D97-AF65-F5344CB8AC3E}">
        <p14:creationId xmlns:p14="http://schemas.microsoft.com/office/powerpoint/2010/main" val="3651442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258144" y="1372566"/>
            <a:ext cx="5675713" cy="1107996"/>
          </a:xfrm>
        </p:spPr>
        <p:txBody>
          <a:bodyPr lIns="0" tIns="0" rIns="0" bIns="0"/>
          <a:lstStyle>
            <a:lvl1pPr>
              <a:defRPr sz="3600" b="1" i="0">
                <a:solidFill>
                  <a:srgbClr val="974707"/>
                </a:solidFill>
                <a:latin typeface="Constantia"/>
                <a:cs typeface="Constantia"/>
              </a:defRPr>
            </a:lvl1pPr>
          </a:lstStyle>
          <a:p>
            <a:r>
              <a:rPr lang="en-US"/>
              <a:t>Click to edit Master title style</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A0ED336A-33D5-42E9-ABE8-598E8991CE3E}" type="datetimeFigureOut">
              <a:rPr lang="en-US" smtClean="0"/>
              <a:t>10/22/2020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C996BC6D-63EE-4C40-BF6B-E3C5A5B6E3A9}" type="slidenum">
              <a:rPr lang="en-US" smtClean="0"/>
              <a:t>‹#›</a:t>
            </a:fld>
            <a:endParaRPr lang="en-US"/>
          </a:p>
        </p:txBody>
      </p:sp>
    </p:spTree>
    <p:extLst>
      <p:ext uri="{BB962C8B-B14F-4D97-AF65-F5344CB8AC3E}">
        <p14:creationId xmlns:p14="http://schemas.microsoft.com/office/powerpoint/2010/main" val="3850076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0ED336A-33D5-42E9-ABE8-598E8991CE3E}" type="datetimeFigureOut">
              <a:rPr lang="en-US" smtClean="0"/>
              <a:t>10/22/2020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C996BC6D-63EE-4C40-BF6B-E3C5A5B6E3A9}" type="slidenum">
              <a:rPr lang="en-US" smtClean="0"/>
              <a:t>‹#›</a:t>
            </a:fld>
            <a:endParaRPr lang="en-US"/>
          </a:p>
        </p:txBody>
      </p:sp>
    </p:spTree>
    <p:extLst>
      <p:ext uri="{BB962C8B-B14F-4D97-AF65-F5344CB8AC3E}">
        <p14:creationId xmlns:p14="http://schemas.microsoft.com/office/powerpoint/2010/main" val="33314944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1"/>
            <a:ext cx="12191999" cy="6857997"/>
          </a:xfrm>
          <a:prstGeom prst="rect">
            <a:avLst/>
          </a:prstGeom>
          <a:blipFill>
            <a:blip r:embed="rId7" cstate="print"/>
            <a:stretch>
              <a:fillRect/>
            </a:stretch>
          </a:blipFill>
        </p:spPr>
        <p:txBody>
          <a:bodyPr wrap="square" lIns="0" tIns="0" rIns="0" bIns="0" rtlCol="0"/>
          <a:lstStyle/>
          <a:p>
            <a:endParaRPr sz="1800"/>
          </a:p>
        </p:txBody>
      </p:sp>
      <p:sp>
        <p:nvSpPr>
          <p:cNvPr id="2" name="Holder 2"/>
          <p:cNvSpPr>
            <a:spLocks noGrp="1"/>
          </p:cNvSpPr>
          <p:nvPr>
            <p:ph type="title"/>
          </p:nvPr>
        </p:nvSpPr>
        <p:spPr>
          <a:xfrm>
            <a:off x="3258144" y="1372566"/>
            <a:ext cx="5675713" cy="574675"/>
          </a:xfrm>
          <a:prstGeom prst="rect">
            <a:avLst/>
          </a:prstGeom>
        </p:spPr>
        <p:txBody>
          <a:bodyPr wrap="square" lIns="0" tIns="0" rIns="0" bIns="0">
            <a:spAutoFit/>
          </a:bodyPr>
          <a:lstStyle>
            <a:lvl1pPr>
              <a:defRPr sz="3600" b="1" i="0">
                <a:solidFill>
                  <a:srgbClr val="974707"/>
                </a:solidFill>
                <a:latin typeface="Constantia"/>
                <a:cs typeface="Constantia"/>
              </a:defRPr>
            </a:lvl1pPr>
          </a:lstStyle>
          <a:p>
            <a:endParaRPr/>
          </a:p>
        </p:txBody>
      </p:sp>
      <p:sp>
        <p:nvSpPr>
          <p:cNvPr id="3" name="Holder 3"/>
          <p:cNvSpPr>
            <a:spLocks noGrp="1"/>
          </p:cNvSpPr>
          <p:nvPr>
            <p:ph type="body" idx="1"/>
          </p:nvPr>
        </p:nvSpPr>
        <p:spPr>
          <a:xfrm>
            <a:off x="1336784" y="2667127"/>
            <a:ext cx="9518429"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lang="en-US"/>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A0ED336A-33D5-42E9-ABE8-598E8991CE3E}" type="datetimeFigureOut">
              <a:rPr lang="en-US" smtClean="0"/>
              <a:t>10/22/2020</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C996BC6D-63EE-4C40-BF6B-E3C5A5B6E3A9}" type="slidenum">
              <a:rPr lang="en-US" smtClean="0"/>
              <a:t>‹#›</a:t>
            </a:fld>
            <a:endParaRPr lang="en-US"/>
          </a:p>
        </p:txBody>
      </p:sp>
    </p:spTree>
    <p:extLst>
      <p:ext uri="{BB962C8B-B14F-4D97-AF65-F5344CB8AC3E}">
        <p14:creationId xmlns:p14="http://schemas.microsoft.com/office/powerpoint/2010/main" val="7905814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www.slideshare.net/kerrart1/artifact-lesson-plan-grade-3"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2.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9.jpg"/><Relationship Id="rId5" Type="http://schemas.openxmlformats.org/officeDocument/2006/relationships/image" Target="../media/image16.jp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5.xml"/><Relationship Id="rId7" Type="http://schemas.openxmlformats.org/officeDocument/2006/relationships/image" Target="../media/image21.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jpg"/><Relationship Id="rId5" Type="http://schemas.openxmlformats.org/officeDocument/2006/relationships/image" Target="../media/image20.jp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slideLayout" Target="../slideLayouts/slideLayout5.xml"/><Relationship Id="rId7" Type="http://schemas.openxmlformats.org/officeDocument/2006/relationships/image" Target="../media/image10.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jpg"/><Relationship Id="rId5" Type="http://schemas.openxmlformats.org/officeDocument/2006/relationships/image" Target="../media/image22.jpg"/><Relationship Id="rId4" Type="http://schemas.openxmlformats.org/officeDocument/2006/relationships/notesSlide" Target="../notesSlides/notesSlide11.xml"/><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jpg"/><Relationship Id="rId5" Type="http://schemas.openxmlformats.org/officeDocument/2006/relationships/image" Target="../media/image24.jp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Layout" Target="../slideLayouts/slideLayout5.xml"/><Relationship Id="rId7" Type="http://schemas.openxmlformats.org/officeDocument/2006/relationships/image" Target="../media/image27.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notesSlide" Target="../notesSlides/notesSlide13.xml"/><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slideLayout" Target="../slideLayouts/slideLayout5.xml"/><Relationship Id="rId7" Type="http://schemas.openxmlformats.org/officeDocument/2006/relationships/image" Target="../media/image29.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0.jpg"/><Relationship Id="rId5" Type="http://schemas.openxmlformats.org/officeDocument/2006/relationships/image" Target="../media/image28.jpg"/><Relationship Id="rId4" Type="http://schemas.openxmlformats.org/officeDocument/2006/relationships/notesSlide" Target="../notesSlides/notesSlide14.xml"/><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jpg"/><Relationship Id="rId5" Type="http://schemas.openxmlformats.org/officeDocument/2006/relationships/image" Target="../media/image31.jp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5.xml"/><Relationship Id="rId7" Type="http://schemas.openxmlformats.org/officeDocument/2006/relationships/image" Target="../media/image32.jp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notesSlide" Target="../notesSlides/notesSlide16.xml"/><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slideLayout" Target="../slideLayouts/slideLayout5.xml"/><Relationship Id="rId7" Type="http://schemas.openxmlformats.org/officeDocument/2006/relationships/image" Target="../media/image33.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notesSlide" Target="../notesSlides/notesSlide17.xml"/><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audio" Target="../media/media17.m4a"/><Relationship Id="rId7" Type="http://schemas.openxmlformats.org/officeDocument/2006/relationships/image" Target="../media/image10.jpg"/><Relationship Id="rId2" Type="http://schemas.microsoft.com/office/2007/relationships/media" Target="../media/media17.m4a"/><Relationship Id="rId1" Type="http://schemas.openxmlformats.org/officeDocument/2006/relationships/tags" Target="../tags/tag3.xml"/><Relationship Id="rId6" Type="http://schemas.openxmlformats.org/officeDocument/2006/relationships/image" Target="../media/image33.jpeg"/><Relationship Id="rId5" Type="http://schemas.openxmlformats.org/officeDocument/2006/relationships/notesSlide" Target="../notesSlides/notesSlide18.xml"/><Relationship Id="rId4" Type="http://schemas.openxmlformats.org/officeDocument/2006/relationships/slideLayout" Target="../slideLayouts/slideLayout5.xm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hyperlink" Target="http://www.delawareohiohistory.org/"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5.xml"/><Relationship Id="rId7" Type="http://schemas.openxmlformats.org/officeDocument/2006/relationships/image" Target="../media/image37.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6.jpg"/><Relationship Id="rId5" Type="http://schemas.openxmlformats.org/officeDocument/2006/relationships/image" Target="../media/image10.jpg"/><Relationship Id="rId4" Type="http://schemas.openxmlformats.org/officeDocument/2006/relationships/notesSlide" Target="../notesSlides/notesSlide19.xml"/><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audio" Target="../media/media19.m4a"/><Relationship Id="rId7" Type="http://schemas.openxmlformats.org/officeDocument/2006/relationships/image" Target="../media/image9.jpg"/><Relationship Id="rId2" Type="http://schemas.microsoft.com/office/2007/relationships/media" Target="../media/media19.m4a"/><Relationship Id="rId1" Type="http://schemas.openxmlformats.org/officeDocument/2006/relationships/tags" Target="../tags/tag4.xml"/><Relationship Id="rId6" Type="http://schemas.openxmlformats.org/officeDocument/2006/relationships/image" Target="../media/image39.jpg"/><Relationship Id="rId11" Type="http://schemas.openxmlformats.org/officeDocument/2006/relationships/image" Target="../media/image7.png"/><Relationship Id="rId5" Type="http://schemas.openxmlformats.org/officeDocument/2006/relationships/notesSlide" Target="../notesSlides/notesSlide20.xml"/><Relationship Id="rId10" Type="http://schemas.openxmlformats.org/officeDocument/2006/relationships/image" Target="../media/image41.jpg"/><Relationship Id="rId4" Type="http://schemas.openxmlformats.org/officeDocument/2006/relationships/slideLayout" Target="../slideLayouts/slideLayout5.xml"/><Relationship Id="rId9" Type="http://schemas.openxmlformats.org/officeDocument/2006/relationships/image" Target="../media/image40.jp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2.jp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2.jpg"/><Relationship Id="rId5" Type="http://schemas.openxmlformats.org/officeDocument/2006/relationships/image" Target="../media/image39.jp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slideLayout" Target="../slideLayouts/slideLayout5.xml"/><Relationship Id="rId7" Type="http://schemas.openxmlformats.org/officeDocument/2006/relationships/image" Target="../media/image12.jp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9.jpg"/><Relationship Id="rId5" Type="http://schemas.openxmlformats.org/officeDocument/2006/relationships/image" Target="../media/image43.jpg"/><Relationship Id="rId10" Type="http://schemas.openxmlformats.org/officeDocument/2006/relationships/image" Target="../media/image7.png"/><Relationship Id="rId4" Type="http://schemas.openxmlformats.org/officeDocument/2006/relationships/notesSlide" Target="../notesSlides/notesSlide22.xml"/><Relationship Id="rId9" Type="http://schemas.openxmlformats.org/officeDocument/2006/relationships/image" Target="../media/image45.jp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2.jp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5.xml"/><Relationship Id="rId7" Type="http://schemas.openxmlformats.org/officeDocument/2006/relationships/image" Target="../media/image48.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0.jpg"/><Relationship Id="rId5" Type="http://schemas.openxmlformats.org/officeDocument/2006/relationships/hyperlink" Target="http://sewhistorical.blogspot.com/2016/02/how-to-use-wooden-butter-molds.html" TargetMode="External"/><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5.xml"/><Relationship Id="rId7" Type="http://schemas.openxmlformats.org/officeDocument/2006/relationships/image" Target="../media/image10.jp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2.jpg"/><Relationship Id="rId5" Type="http://schemas.openxmlformats.org/officeDocument/2006/relationships/image" Target="../media/image51.jp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5.xml"/><Relationship Id="rId7" Type="http://schemas.openxmlformats.org/officeDocument/2006/relationships/image" Target="../media/image51.jp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s://www.flippity.net/mg.php?k=1VD4H6xrf49xCPIpoZEUgbJZ8SZ5U8m2tg3Hi6OrJqoY" TargetMode="External"/><Relationship Id="rId5" Type="http://schemas.openxmlformats.org/officeDocument/2006/relationships/image" Target="../media/image12.jp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5.xml"/><Relationship Id="rId7" Type="http://schemas.openxmlformats.org/officeDocument/2006/relationships/hyperlink" Target="https://creativecommons.org/licenses/by-nc-sa/3.0/" TargetMode="Externa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hyperlink" Target="https://rulenumberoneblog.com/2014/04/07/strategies-for-engaging-students-curiosity-with-information-literacy/" TargetMode="External"/><Relationship Id="rId11" Type="http://schemas.openxmlformats.org/officeDocument/2006/relationships/image" Target="../media/image7.png"/><Relationship Id="rId5" Type="http://schemas.openxmlformats.org/officeDocument/2006/relationships/image" Target="../media/image52.jpg"/><Relationship Id="rId10" Type="http://schemas.openxmlformats.org/officeDocument/2006/relationships/image" Target="../media/image10.jpg"/><Relationship Id="rId4" Type="http://schemas.openxmlformats.org/officeDocument/2006/relationships/notesSlide" Target="../notesSlides/notesSlide28.xml"/><Relationship Id="rId9" Type="http://schemas.openxmlformats.org/officeDocument/2006/relationships/hyperlink" Target="https://altc.alt.ac.uk/oesig/"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7.png"/><Relationship Id="rId5" Type="http://schemas.openxmlformats.org/officeDocument/2006/relationships/image" Target="../media/image10.jp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7.png"/><Relationship Id="rId3" Type="http://schemas.openxmlformats.org/officeDocument/2006/relationships/slideLayout" Target="../slideLayouts/slideLayout5.xml"/><Relationship Id="rId7" Type="http://schemas.openxmlformats.org/officeDocument/2006/relationships/diagramQuickStyle" Target="../diagrams/quickStyle1.xml"/><Relationship Id="rId12" Type="http://schemas.openxmlformats.org/officeDocument/2006/relationships/image" Target="../media/image55.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diagramLayout" Target="../diagrams/layout1.xml"/><Relationship Id="rId11" Type="http://schemas.openxmlformats.org/officeDocument/2006/relationships/hyperlink" Target="https://pixabay.com/en/iphone-phone-smartphone-mobile-2464968/" TargetMode="External"/><Relationship Id="rId5" Type="http://schemas.openxmlformats.org/officeDocument/2006/relationships/diagramData" Target="../diagrams/data1.xml"/><Relationship Id="rId10" Type="http://schemas.openxmlformats.org/officeDocument/2006/relationships/image" Target="../media/image54.png"/><Relationship Id="rId4" Type="http://schemas.openxmlformats.org/officeDocument/2006/relationships/notesSlide" Target="../notesSlides/notesSlide30.xml"/><Relationship Id="rId9" Type="http://schemas.microsoft.com/office/2007/relationships/diagramDrawing" Target="../diagrams/drawing1.xml"/><Relationship Id="rId1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7.png"/><Relationship Id="rId5" Type="http://schemas.openxmlformats.org/officeDocument/2006/relationships/image" Target="../media/image57.jpe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slideLayout" Target="../slideLayouts/slideLayout5.xml"/><Relationship Id="rId7" Type="http://schemas.openxmlformats.org/officeDocument/2006/relationships/image" Target="../media/image58.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32.xml"/><Relationship Id="rId9"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5.xml"/><Relationship Id="rId7" Type="http://schemas.openxmlformats.org/officeDocument/2006/relationships/hyperlink" Target="mailto:Info@DelawareOhioHistory.Org" TargetMode="Externa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60.jpg"/><Relationship Id="rId5" Type="http://schemas.openxmlformats.org/officeDocument/2006/relationships/image" Target="../media/image2.png"/><Relationship Id="rId4" Type="http://schemas.openxmlformats.org/officeDocument/2006/relationships/notesSlide" Target="../notesSlides/notesSlide33.xml"/><Relationship Id="rId9"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hyperlink" Target="https://delawareohiohistory.org/join-us/" TargetMode="External"/><Relationship Id="rId2" Type="http://schemas.openxmlformats.org/officeDocument/2006/relationships/hyperlink" Target="https://delawareohiohistory.org/financial-donation/"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audio" Target="../media/media2.m4a"/><Relationship Id="rId7" Type="http://schemas.openxmlformats.org/officeDocument/2006/relationships/hyperlink" Target="http://adaywithdepression.wordpress.com/2013/05/22/ziyas-day/" TargetMode="External"/><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8.jpg"/><Relationship Id="rId5" Type="http://schemas.openxmlformats.org/officeDocument/2006/relationships/notesSlide" Target="../notesSlides/notesSlide3.xml"/><Relationship Id="rId10" Type="http://schemas.openxmlformats.org/officeDocument/2006/relationships/image" Target="../media/image7.png"/><Relationship Id="rId4" Type="http://schemas.openxmlformats.org/officeDocument/2006/relationships/slideLayout" Target="../slideLayouts/slideLayout5.xml"/><Relationship Id="rId9"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5.m4a"/><Relationship Id="rId7" Type="http://schemas.openxmlformats.org/officeDocument/2006/relationships/image" Target="../media/image12.jp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13.jpeg"/><Relationship Id="rId5" Type="http://schemas.openxmlformats.org/officeDocument/2006/relationships/notesSlide" Target="../notesSlides/notesSlide6.xml"/><Relationship Id="rId4"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slideLayout" Target="../slideLayouts/slideLayout5.xml"/><Relationship Id="rId7" Type="http://schemas.openxmlformats.org/officeDocument/2006/relationships/image" Target="../media/image12.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jpg"/><Relationship Id="rId5" Type="http://schemas.openxmlformats.org/officeDocument/2006/relationships/image" Target="../media/image16.jpg"/><Relationship Id="rId10" Type="http://schemas.openxmlformats.org/officeDocument/2006/relationships/image" Target="../media/image7.png"/><Relationship Id="rId4" Type="http://schemas.openxmlformats.org/officeDocument/2006/relationships/notesSlide" Target="../notesSlides/notesSlide8.xml"/><Relationship Id="rId9"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1B0101-C4D8-43E8-B143-E41C026A7B77}"/>
              </a:ext>
            </a:extLst>
          </p:cNvPr>
          <p:cNvPicPr>
            <a:picLocks noChangeAspect="1"/>
          </p:cNvPicPr>
          <p:nvPr/>
        </p:nvPicPr>
        <p:blipFill>
          <a:blip r:embed="rId3"/>
          <a:stretch>
            <a:fillRect/>
          </a:stretch>
        </p:blipFill>
        <p:spPr>
          <a:xfrm>
            <a:off x="0" y="13986"/>
            <a:ext cx="12192000" cy="6861326"/>
          </a:xfrm>
          <a:prstGeom prst="rect">
            <a:avLst/>
          </a:prstGeom>
        </p:spPr>
      </p:pic>
      <p:sp>
        <p:nvSpPr>
          <p:cNvPr id="6" name="TextBox 5">
            <a:extLst>
              <a:ext uri="{FF2B5EF4-FFF2-40B4-BE49-F238E27FC236}">
                <a16:creationId xmlns:a16="http://schemas.microsoft.com/office/drawing/2014/main" id="{7649891A-03D1-497A-86DA-2D46A6834328}"/>
              </a:ext>
            </a:extLst>
          </p:cNvPr>
          <p:cNvSpPr txBox="1"/>
          <p:nvPr/>
        </p:nvSpPr>
        <p:spPr>
          <a:xfrm>
            <a:off x="6227272" y="1423668"/>
            <a:ext cx="4038600" cy="1200329"/>
          </a:xfrm>
          <a:prstGeom prst="rect">
            <a:avLst/>
          </a:prstGeom>
          <a:noFill/>
        </p:spPr>
        <p:txBody>
          <a:bodyPr wrap="square" rtlCol="0">
            <a:spAutoFit/>
          </a:bodyPr>
          <a:lstStyle/>
          <a:p>
            <a:r>
              <a:rPr lang="en-US" sz="2400" dirty="0">
                <a:hlinkClick r:id="rId4"/>
              </a:rPr>
              <a:t>CLICK HERE: </a:t>
            </a:r>
            <a:r>
              <a:rPr lang="en-US" sz="2400" b="1" dirty="0"/>
              <a:t>Grade 3 Artifact Lesson and Extension Activities </a:t>
            </a:r>
          </a:p>
        </p:txBody>
      </p:sp>
      <p:sp>
        <p:nvSpPr>
          <p:cNvPr id="7" name="TextBox 6">
            <a:extLst>
              <a:ext uri="{FF2B5EF4-FFF2-40B4-BE49-F238E27FC236}">
                <a16:creationId xmlns:a16="http://schemas.microsoft.com/office/drawing/2014/main" id="{6349A153-8813-40F6-B03E-22CD44E7EF3C}"/>
              </a:ext>
            </a:extLst>
          </p:cNvPr>
          <p:cNvSpPr txBox="1"/>
          <p:nvPr/>
        </p:nvSpPr>
        <p:spPr>
          <a:xfrm>
            <a:off x="1866900" y="2252401"/>
            <a:ext cx="8458200" cy="4431983"/>
          </a:xfrm>
          <a:prstGeom prst="rect">
            <a:avLst/>
          </a:prstGeom>
          <a:noFill/>
        </p:spPr>
        <p:txBody>
          <a:bodyPr wrap="square" rtlCol="0">
            <a:spAutoFit/>
          </a:bodyPr>
          <a:lstStyle/>
          <a:p>
            <a:r>
              <a:rPr lang="en-US" sz="3200" dirty="0"/>
              <a:t>Teachers, </a:t>
            </a:r>
            <a:endParaRPr lang="en-US" sz="3600" dirty="0"/>
          </a:p>
          <a:p>
            <a:r>
              <a:rPr lang="en-US" sz="2800" dirty="0"/>
              <a:t>This presentation is intended to help students develop critical thinking skills while learning history content. We recommend that you guide your students through these slides and lesson.  Please feel free to use the attached Grade 3 standards-based lesson plan and the extension activities including the Then and Now Venn Diagram and the D.A.T.E. poster. </a:t>
            </a:r>
          </a:p>
          <a:p>
            <a:r>
              <a:rPr lang="en-US" sz="3600" dirty="0"/>
              <a:t> </a:t>
            </a:r>
          </a:p>
          <a:p>
            <a:endParaRPr lang="en-US" dirty="0"/>
          </a:p>
        </p:txBody>
      </p:sp>
      <p:pic>
        <p:nvPicPr>
          <p:cNvPr id="5" name="Picture 4">
            <a:extLst>
              <a:ext uri="{FF2B5EF4-FFF2-40B4-BE49-F238E27FC236}">
                <a16:creationId xmlns:a16="http://schemas.microsoft.com/office/drawing/2014/main" id="{26D8B647-A6C0-41D5-9708-30B527137783}"/>
              </a:ext>
            </a:extLst>
          </p:cNvPr>
          <p:cNvPicPr>
            <a:picLocks noChangeAspect="1"/>
          </p:cNvPicPr>
          <p:nvPr/>
        </p:nvPicPr>
        <p:blipFill>
          <a:blip r:embed="rId5"/>
          <a:stretch>
            <a:fillRect/>
          </a:stretch>
        </p:blipFill>
        <p:spPr>
          <a:xfrm>
            <a:off x="2438358" y="260340"/>
            <a:ext cx="2844842" cy="644534"/>
          </a:xfrm>
          <a:prstGeom prst="rect">
            <a:avLst/>
          </a:prstGeom>
        </p:spPr>
      </p:pic>
      <p:pic>
        <p:nvPicPr>
          <p:cNvPr id="10" name="Picture 9" descr="A picture containing table, clock&#10;&#10;Description automatically generated">
            <a:extLst>
              <a:ext uri="{FF2B5EF4-FFF2-40B4-BE49-F238E27FC236}">
                <a16:creationId xmlns:a16="http://schemas.microsoft.com/office/drawing/2014/main" id="{D5EB13F9-E9A7-4379-8126-1F5D46D917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7719" y="1118635"/>
            <a:ext cx="1833555" cy="181039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853171" y="350520"/>
            <a:ext cx="3941064" cy="6132576"/>
          </a:xfrm>
          <a:prstGeom prst="rect">
            <a:avLst/>
          </a:prstGeom>
          <a:blipFill>
            <a:blip r:embed="rId5" cstate="print"/>
            <a:stretch>
              <a:fillRect/>
            </a:stretch>
          </a:blipFill>
        </p:spPr>
        <p:txBody>
          <a:bodyPr wrap="square" lIns="0" tIns="0" rIns="0" bIns="0" rtlCol="0"/>
          <a:lstStyle/>
          <a:p>
            <a:endParaRPr/>
          </a:p>
        </p:txBody>
      </p:sp>
      <p:sp>
        <p:nvSpPr>
          <p:cNvPr id="3" name="object 3"/>
          <p:cNvSpPr/>
          <p:nvPr/>
        </p:nvSpPr>
        <p:spPr>
          <a:xfrm>
            <a:off x="569976" y="2424683"/>
            <a:ext cx="3505200" cy="4203700"/>
          </a:xfrm>
          <a:prstGeom prst="rect">
            <a:avLst/>
          </a:prstGeom>
          <a:blipFill>
            <a:blip r:embed="rId6"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800811" y="769643"/>
            <a:ext cx="3699270" cy="751488"/>
          </a:xfrm>
          <a:prstGeom prst="rect">
            <a:avLst/>
          </a:prstGeom>
        </p:spPr>
        <p:txBody>
          <a:bodyPr vert="horz" wrap="square" lIns="0" tIns="12700" rIns="0" bIns="0" rtlCol="0">
            <a:spAutoFit/>
          </a:bodyPr>
          <a:lstStyle/>
          <a:p>
            <a:pPr marL="12700" marR="5080">
              <a:lnSpc>
                <a:spcPct val="100000"/>
              </a:lnSpc>
              <a:spcBef>
                <a:spcPts val="100"/>
              </a:spcBef>
            </a:pPr>
            <a:r>
              <a:rPr sz="4800" b="1" spc="-50" dirty="0">
                <a:solidFill>
                  <a:srgbClr val="C00000"/>
                </a:solidFill>
                <a:latin typeface="Segoe UI Historic" panose="020B0502040204020203" pitchFamily="34" charset="0"/>
                <a:ea typeface="Segoe UI Historic" panose="020B0502040204020203" pitchFamily="34" charset="0"/>
                <a:cs typeface="Segoe UI Historic" panose="020B0502040204020203" pitchFamily="34" charset="0"/>
              </a:rPr>
              <a:t>Wash </a:t>
            </a:r>
            <a:r>
              <a:rPr sz="4800" b="1" dirty="0">
                <a:solidFill>
                  <a:srgbClr val="C00000"/>
                </a:solidFill>
                <a:latin typeface="Segoe UI Historic" panose="020B0502040204020203" pitchFamily="34" charset="0"/>
                <a:ea typeface="Segoe UI Historic" panose="020B0502040204020203" pitchFamily="34" charset="0"/>
                <a:cs typeface="Segoe UI Historic" panose="020B0502040204020203" pitchFamily="34" charset="0"/>
              </a:rPr>
              <a:t>Boa</a:t>
            </a:r>
            <a:r>
              <a:rPr sz="4800" b="1" spc="-70" dirty="0">
                <a:solidFill>
                  <a:srgbClr val="C00000"/>
                </a:solidFill>
                <a:latin typeface="Segoe UI Historic" panose="020B0502040204020203" pitchFamily="34" charset="0"/>
                <a:ea typeface="Segoe UI Historic" panose="020B0502040204020203" pitchFamily="34" charset="0"/>
                <a:cs typeface="Segoe UI Historic" panose="020B0502040204020203" pitchFamily="34" charset="0"/>
              </a:rPr>
              <a:t>r</a:t>
            </a:r>
            <a:r>
              <a:rPr sz="4800" b="1" dirty="0">
                <a:solidFill>
                  <a:srgbClr val="C00000"/>
                </a:solidFill>
                <a:latin typeface="Segoe UI Historic" panose="020B0502040204020203" pitchFamily="34" charset="0"/>
                <a:ea typeface="Segoe UI Historic" panose="020B0502040204020203" pitchFamily="34" charset="0"/>
                <a:cs typeface="Segoe UI Historic" panose="020B0502040204020203" pitchFamily="34" charset="0"/>
              </a:rPr>
              <a:t>d</a:t>
            </a:r>
          </a:p>
        </p:txBody>
      </p:sp>
      <p:sp>
        <p:nvSpPr>
          <p:cNvPr id="6" name="object 6"/>
          <p:cNvSpPr txBox="1"/>
          <p:nvPr/>
        </p:nvSpPr>
        <p:spPr>
          <a:xfrm>
            <a:off x="4320665" y="2113280"/>
            <a:ext cx="3532505" cy="2598788"/>
          </a:xfrm>
          <a:prstGeom prst="rect">
            <a:avLst/>
          </a:prstGeom>
        </p:spPr>
        <p:txBody>
          <a:bodyPr vert="horz" wrap="square" lIns="0" tIns="13335" rIns="0" bIns="0" rtlCol="0">
            <a:spAutoFit/>
          </a:bodyPr>
          <a:lstStyle/>
          <a:p>
            <a:pPr marL="12700" marR="5080">
              <a:lnSpc>
                <a:spcPct val="100000"/>
              </a:lnSpc>
              <a:spcBef>
                <a:spcPts val="105"/>
              </a:spcBef>
            </a:pPr>
            <a:r>
              <a:rPr lang="en-US" sz="2800" b="1" dirty="0">
                <a:latin typeface="Segoe UI Historic" panose="020B0502040204020203" pitchFamily="34" charset="0"/>
                <a:ea typeface="Segoe UI Historic" panose="020B0502040204020203" pitchFamily="34" charset="0"/>
                <a:cs typeface="Segoe UI Historic" panose="020B0502040204020203" pitchFamily="34" charset="0"/>
              </a:rPr>
              <a:t>Wash boards were u</a:t>
            </a:r>
            <a:r>
              <a:rPr sz="2800" b="1" dirty="0">
                <a:latin typeface="Segoe UI Historic" panose="020B0502040204020203" pitchFamily="34" charset="0"/>
                <a:ea typeface="Segoe UI Historic" panose="020B0502040204020203" pitchFamily="34" charset="0"/>
                <a:cs typeface="Segoe UI Historic" panose="020B0502040204020203" pitchFamily="34" charset="0"/>
              </a:rPr>
              <a:t>sed </a:t>
            </a:r>
            <a:r>
              <a:rPr sz="2800" b="1" spc="-20" dirty="0">
                <a:latin typeface="Segoe UI Historic" panose="020B0502040204020203" pitchFamily="34" charset="0"/>
                <a:ea typeface="Segoe UI Historic" panose="020B0502040204020203" pitchFamily="34" charset="0"/>
                <a:cs typeface="Segoe UI Historic" panose="020B0502040204020203" pitchFamily="34" charset="0"/>
              </a:rPr>
              <a:t>before </a:t>
            </a:r>
            <a:r>
              <a:rPr lang="en-US" sz="2800" b="1" spc="-20" dirty="0">
                <a:latin typeface="Segoe UI Historic" panose="020B0502040204020203" pitchFamily="34" charset="0"/>
                <a:ea typeface="Segoe UI Historic" panose="020B0502040204020203" pitchFamily="34" charset="0"/>
                <a:cs typeface="Segoe UI Historic" panose="020B0502040204020203" pitchFamily="34" charset="0"/>
              </a:rPr>
              <a:t>w</a:t>
            </a:r>
            <a:r>
              <a:rPr sz="2800" b="1" spc="-20" dirty="0">
                <a:latin typeface="Segoe UI Historic" panose="020B0502040204020203" pitchFamily="34" charset="0"/>
                <a:ea typeface="Segoe UI Historic" panose="020B0502040204020203" pitchFamily="34" charset="0"/>
                <a:cs typeface="Segoe UI Historic" panose="020B0502040204020203" pitchFamily="34" charset="0"/>
              </a:rPr>
              <a:t>ashing</a:t>
            </a:r>
            <a:r>
              <a:rPr sz="2800" b="1" spc="-80" dirty="0">
                <a:latin typeface="Segoe UI Historic" panose="020B0502040204020203" pitchFamily="34" charset="0"/>
                <a:ea typeface="Segoe UI Historic" panose="020B0502040204020203" pitchFamily="34" charset="0"/>
                <a:cs typeface="Segoe UI Historic" panose="020B0502040204020203" pitchFamily="34" charset="0"/>
              </a:rPr>
              <a:t> </a:t>
            </a:r>
            <a:r>
              <a:rPr sz="2800" b="1" spc="-5" dirty="0">
                <a:latin typeface="Segoe UI Historic" panose="020B0502040204020203" pitchFamily="34" charset="0"/>
                <a:ea typeface="Segoe UI Historic" panose="020B0502040204020203" pitchFamily="34" charset="0"/>
                <a:cs typeface="Segoe UI Historic" panose="020B0502040204020203" pitchFamily="34" charset="0"/>
              </a:rPr>
              <a:t>machines</a:t>
            </a:r>
            <a:r>
              <a:rPr lang="en-US" sz="2800" b="1" spc="-5" dirty="0">
                <a:latin typeface="Segoe UI Historic" panose="020B0502040204020203" pitchFamily="34" charset="0"/>
                <a:ea typeface="Segoe UI Historic" panose="020B0502040204020203" pitchFamily="34" charset="0"/>
                <a:cs typeface="Segoe UI Historic" panose="020B0502040204020203" pitchFamily="34" charset="0"/>
              </a:rPr>
              <a:t> were invented.</a:t>
            </a:r>
            <a:r>
              <a:rPr sz="2800" b="1" spc="-35" dirty="0">
                <a:latin typeface="Segoe UI Historic" panose="020B0502040204020203" pitchFamily="34" charset="0"/>
                <a:ea typeface="Segoe UI Historic" panose="020B0502040204020203" pitchFamily="34" charset="0"/>
                <a:cs typeface="Segoe UI Historic" panose="020B0502040204020203" pitchFamily="34" charset="0"/>
              </a:rPr>
              <a:t> </a:t>
            </a:r>
            <a:r>
              <a:rPr lang="en-US" sz="2800" b="1" spc="-35" dirty="0">
                <a:latin typeface="Segoe UI Historic" panose="020B0502040204020203" pitchFamily="34" charset="0"/>
                <a:ea typeface="Segoe UI Historic" panose="020B0502040204020203" pitchFamily="34" charset="0"/>
                <a:cs typeface="Segoe UI Historic" panose="020B0502040204020203" pitchFamily="34" charset="0"/>
              </a:rPr>
              <a:t>C</a:t>
            </a:r>
            <a:r>
              <a:rPr sz="2800" b="1" dirty="0">
                <a:latin typeface="Segoe UI Historic" panose="020B0502040204020203" pitchFamily="34" charset="0"/>
                <a:ea typeface="Segoe UI Historic" panose="020B0502040204020203" pitchFamily="34" charset="0"/>
                <a:cs typeface="Segoe UI Historic" panose="020B0502040204020203" pitchFamily="34" charset="0"/>
              </a:rPr>
              <a:t>lothes</a:t>
            </a:r>
            <a:r>
              <a:rPr lang="en-US" sz="2800" dirty="0">
                <a:latin typeface="Segoe UI Historic" panose="020B0502040204020203" pitchFamily="34" charset="0"/>
                <a:ea typeface="Segoe UI Historic" panose="020B0502040204020203" pitchFamily="34" charset="0"/>
                <a:cs typeface="Segoe UI Historic" panose="020B0502040204020203" pitchFamily="34" charset="0"/>
              </a:rPr>
              <a:t> </a:t>
            </a:r>
            <a:r>
              <a:rPr sz="2800" b="1" spc="-20" dirty="0">
                <a:latin typeface="Segoe UI Historic" panose="020B0502040204020203" pitchFamily="34" charset="0"/>
                <a:ea typeface="Segoe UI Historic" panose="020B0502040204020203" pitchFamily="34" charset="0"/>
                <a:cs typeface="Segoe UI Historic" panose="020B0502040204020203" pitchFamily="34" charset="0"/>
              </a:rPr>
              <a:t>were</a:t>
            </a:r>
            <a:endParaRPr sz="2800" dirty="0">
              <a:latin typeface="Segoe UI Historic" panose="020B0502040204020203" pitchFamily="34" charset="0"/>
              <a:ea typeface="Segoe UI Historic" panose="020B0502040204020203" pitchFamily="34" charset="0"/>
              <a:cs typeface="Segoe UI Historic" panose="020B0502040204020203" pitchFamily="34" charset="0"/>
            </a:endParaRPr>
          </a:p>
          <a:p>
            <a:pPr marL="12700">
              <a:lnSpc>
                <a:spcPct val="100000"/>
              </a:lnSpc>
            </a:pPr>
            <a:r>
              <a:rPr sz="2800" b="1" spc="-5" dirty="0">
                <a:latin typeface="Segoe UI Historic" panose="020B0502040204020203" pitchFamily="34" charset="0"/>
                <a:ea typeface="Segoe UI Historic" panose="020B0502040204020203" pitchFamily="34" charset="0"/>
                <a:cs typeface="Segoe UI Historic" panose="020B0502040204020203" pitchFamily="34" charset="0"/>
              </a:rPr>
              <a:t>scrubbed </a:t>
            </a:r>
            <a:r>
              <a:rPr sz="2800" b="1" spc="-10" dirty="0">
                <a:latin typeface="Segoe UI Historic" panose="020B0502040204020203" pitchFamily="34" charset="0"/>
                <a:ea typeface="Segoe UI Historic" panose="020B0502040204020203" pitchFamily="34" charset="0"/>
                <a:cs typeface="Segoe UI Historic" panose="020B0502040204020203" pitchFamily="34" charset="0"/>
              </a:rPr>
              <a:t>by</a:t>
            </a:r>
            <a:r>
              <a:rPr sz="2800" b="1" spc="-75" dirty="0">
                <a:latin typeface="Segoe UI Historic" panose="020B0502040204020203" pitchFamily="34" charset="0"/>
                <a:ea typeface="Segoe UI Historic" panose="020B0502040204020203" pitchFamily="34" charset="0"/>
                <a:cs typeface="Segoe UI Historic" panose="020B0502040204020203" pitchFamily="34" charset="0"/>
              </a:rPr>
              <a:t> </a:t>
            </a:r>
            <a:r>
              <a:rPr sz="2800" b="1" spc="-5" dirty="0">
                <a:latin typeface="Segoe UI Historic" panose="020B0502040204020203" pitchFamily="34" charset="0"/>
                <a:ea typeface="Segoe UI Historic" panose="020B0502040204020203" pitchFamily="34" charset="0"/>
                <a:cs typeface="Segoe UI Historic" panose="020B0502040204020203" pitchFamily="34" charset="0"/>
              </a:rPr>
              <a:t>hand</a:t>
            </a:r>
            <a:r>
              <a:rPr lang="en-US" sz="2800" b="1" spc="-5" dirty="0">
                <a:latin typeface="Segoe UI Historic" panose="020B0502040204020203" pitchFamily="34" charset="0"/>
                <a:ea typeface="Segoe UI Historic" panose="020B0502040204020203" pitchFamily="34" charset="0"/>
                <a:cs typeface="Segoe UI Historic" panose="020B0502040204020203" pitchFamily="34" charset="0"/>
              </a:rPr>
              <a:t> in a big tub</a:t>
            </a:r>
            <a:r>
              <a:rPr sz="2800" b="1" spc="-5" dirty="0">
                <a:latin typeface="Segoe UI Historic" panose="020B0502040204020203" pitchFamily="34" charset="0"/>
                <a:ea typeface="Segoe UI Historic" panose="020B0502040204020203" pitchFamily="34" charset="0"/>
                <a:cs typeface="Segoe UI Historic" panose="020B0502040204020203" pitchFamily="34" charset="0"/>
              </a:rPr>
              <a:t>.</a:t>
            </a:r>
            <a:endParaRPr sz="280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7" name="object 7"/>
          <p:cNvSpPr/>
          <p:nvPr/>
        </p:nvSpPr>
        <p:spPr>
          <a:xfrm>
            <a:off x="4973670" y="5376671"/>
            <a:ext cx="1735974" cy="1389888"/>
          </a:xfrm>
          <a:prstGeom prst="rect">
            <a:avLst/>
          </a:prstGeom>
          <a:blipFill>
            <a:blip r:embed="rId7" cstate="print"/>
            <a:stretch>
              <a:fillRect/>
            </a:stretch>
          </a:blipFill>
        </p:spPr>
        <p:txBody>
          <a:bodyPr wrap="square" lIns="0" tIns="0" rIns="0" bIns="0" rtlCol="0"/>
          <a:lstStyle/>
          <a:p>
            <a:endParaRPr/>
          </a:p>
        </p:txBody>
      </p:sp>
      <p:pic>
        <p:nvPicPr>
          <p:cNvPr id="5" name="Audio 4">
            <a:hlinkClick r:id="" action="ppaction://media"/>
            <a:extLst>
              <a:ext uri="{FF2B5EF4-FFF2-40B4-BE49-F238E27FC236}">
                <a16:creationId xmlns:a16="http://schemas.microsoft.com/office/drawing/2014/main" id="{2E50DBCE-BE3B-42C3-A878-B5A4915F68B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367"/>
    </mc:Choice>
    <mc:Fallback xmlns="">
      <p:transition spd="slow" advTm="16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527105" y="695449"/>
            <a:ext cx="4215384" cy="5175504"/>
          </a:xfrm>
          <a:prstGeom prst="rect">
            <a:avLst/>
          </a:prstGeom>
          <a:blipFill>
            <a:blip r:embed="rId5" cstate="print"/>
            <a:stretch>
              <a:fillRect/>
            </a:stretch>
          </a:blipFill>
        </p:spPr>
        <p:txBody>
          <a:bodyPr wrap="square" lIns="0" tIns="0" rIns="0" bIns="0" rtlCol="0"/>
          <a:lstStyle/>
          <a:p>
            <a:endParaRPr/>
          </a:p>
        </p:txBody>
      </p:sp>
      <p:sp>
        <p:nvSpPr>
          <p:cNvPr id="3" name="object 3"/>
          <p:cNvSpPr txBox="1"/>
          <p:nvPr/>
        </p:nvSpPr>
        <p:spPr>
          <a:xfrm>
            <a:off x="4318496" y="1682721"/>
            <a:ext cx="2985135" cy="2044149"/>
          </a:xfrm>
          <a:prstGeom prst="rect">
            <a:avLst/>
          </a:prstGeom>
        </p:spPr>
        <p:txBody>
          <a:bodyPr vert="horz" wrap="square" lIns="0" tIns="12700" rIns="0" bIns="0" rtlCol="0">
            <a:spAutoFit/>
          </a:bodyPr>
          <a:lstStyle/>
          <a:p>
            <a:pPr marL="12700" marR="5080">
              <a:lnSpc>
                <a:spcPct val="100000"/>
              </a:lnSpc>
              <a:spcBef>
                <a:spcPts val="100"/>
              </a:spcBef>
            </a:pPr>
            <a:r>
              <a:rPr sz="4400" spc="-5" dirty="0">
                <a:latin typeface="Segoe UI Historic" panose="020B0502040204020203" pitchFamily="34" charset="0"/>
                <a:ea typeface="Segoe UI Historic" panose="020B0502040204020203" pitchFamily="34" charset="0"/>
                <a:cs typeface="Segoe UI Historic" panose="020B0502040204020203" pitchFamily="34" charset="0"/>
              </a:rPr>
              <a:t>Compare  </a:t>
            </a:r>
            <a:r>
              <a:rPr lang="en-US" sz="4400" dirty="0">
                <a:latin typeface="Segoe UI Historic" panose="020B0502040204020203" pitchFamily="34" charset="0"/>
                <a:ea typeface="Segoe UI Historic" panose="020B0502040204020203" pitchFamily="34" charset="0"/>
                <a:cs typeface="Segoe UI Historic" panose="020B0502040204020203" pitchFamily="34" charset="0"/>
              </a:rPr>
              <a:t>these two </a:t>
            </a:r>
            <a:r>
              <a:rPr sz="4400" dirty="0">
                <a:latin typeface="Segoe UI Historic" panose="020B0502040204020203" pitchFamily="34" charset="0"/>
                <a:ea typeface="Segoe UI Historic" panose="020B0502040204020203" pitchFamily="34" charset="0"/>
                <a:cs typeface="Segoe UI Historic" panose="020B0502040204020203" pitchFamily="34" charset="0"/>
              </a:rPr>
              <a:t>  photo</a:t>
            </a:r>
            <a:r>
              <a:rPr lang="en-US" sz="4400" dirty="0">
                <a:latin typeface="Segoe UI Historic" panose="020B0502040204020203" pitchFamily="34" charset="0"/>
                <a:ea typeface="Segoe UI Historic" panose="020B0502040204020203" pitchFamily="34" charset="0"/>
                <a:cs typeface="Segoe UI Historic" panose="020B0502040204020203" pitchFamily="34" charset="0"/>
              </a:rPr>
              <a:t>s.</a:t>
            </a:r>
            <a:endParaRPr sz="440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4" name="object 4"/>
          <p:cNvSpPr/>
          <p:nvPr/>
        </p:nvSpPr>
        <p:spPr>
          <a:xfrm>
            <a:off x="2015559" y="5388864"/>
            <a:ext cx="1468581" cy="1173300"/>
          </a:xfrm>
          <a:prstGeom prst="rect">
            <a:avLst/>
          </a:prstGeom>
          <a:blipFill>
            <a:blip r:embed="rId6" cstate="print"/>
            <a:stretch>
              <a:fillRect/>
            </a:stretch>
          </a:blipFill>
        </p:spPr>
        <p:txBody>
          <a:bodyPr wrap="square" lIns="0" tIns="0" rIns="0" bIns="0" rtlCol="0"/>
          <a:lstStyle/>
          <a:p>
            <a:endParaRPr/>
          </a:p>
        </p:txBody>
      </p:sp>
      <p:pic>
        <p:nvPicPr>
          <p:cNvPr id="4098" name="Picture 2">
            <a:extLst>
              <a:ext uri="{FF2B5EF4-FFF2-40B4-BE49-F238E27FC236}">
                <a16:creationId xmlns:a16="http://schemas.microsoft.com/office/drawing/2014/main" id="{1F46D06B-F924-496E-B263-192AB42E28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813" y="695449"/>
            <a:ext cx="3334795" cy="4713371"/>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DAF9A7DC-D973-494E-A63A-922486D6432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124"/>
    </mc:Choice>
    <mc:Fallback xmlns="">
      <p:transition spd="slow" advTm="16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48492" y="964580"/>
            <a:ext cx="7103761" cy="4652772"/>
          </a:xfrm>
          <a:prstGeom prst="rect">
            <a:avLst/>
          </a:prstGeom>
          <a:blipFill>
            <a:blip r:embed="rId5" cstate="print"/>
            <a:stretch>
              <a:fillRect/>
            </a:stretch>
          </a:blipFill>
        </p:spPr>
        <p:txBody>
          <a:bodyPr wrap="square" lIns="0" tIns="0" rIns="0" bIns="0" rtlCol="0"/>
          <a:lstStyle/>
          <a:p>
            <a:endParaRPr/>
          </a:p>
        </p:txBody>
      </p:sp>
      <p:sp>
        <p:nvSpPr>
          <p:cNvPr id="3" name="object 3"/>
          <p:cNvSpPr/>
          <p:nvPr/>
        </p:nvSpPr>
        <p:spPr>
          <a:xfrm>
            <a:off x="639747" y="516780"/>
            <a:ext cx="3048929" cy="2912220"/>
          </a:xfrm>
          <a:prstGeom prst="rect">
            <a:avLst/>
          </a:prstGeom>
          <a:blipFill>
            <a:blip r:embed="rId6" cstate="print"/>
            <a:stretch>
              <a:fillRect/>
            </a:stretch>
          </a:blipFill>
        </p:spPr>
        <p:txBody>
          <a:bodyPr wrap="square" lIns="0" tIns="0" rIns="0" bIns="0" rtlCol="0"/>
          <a:lstStyle/>
          <a:p>
            <a:endParaRPr/>
          </a:p>
        </p:txBody>
      </p:sp>
      <p:sp>
        <p:nvSpPr>
          <p:cNvPr id="4" name="object 4"/>
          <p:cNvSpPr/>
          <p:nvPr/>
        </p:nvSpPr>
        <p:spPr>
          <a:xfrm>
            <a:off x="9939528" y="5119115"/>
            <a:ext cx="1909572" cy="1476756"/>
          </a:xfrm>
          <a:prstGeom prst="rect">
            <a:avLst/>
          </a:prstGeom>
          <a:blipFill>
            <a:blip r:embed="rId7" cstate="print"/>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A749D824-8476-4684-B53B-06EDEDE85A1C}"/>
              </a:ext>
            </a:extLst>
          </p:cNvPr>
          <p:cNvSpPr txBox="1"/>
          <p:nvPr/>
        </p:nvSpPr>
        <p:spPr>
          <a:xfrm>
            <a:off x="3548876" y="5506447"/>
            <a:ext cx="3048929" cy="1200329"/>
          </a:xfrm>
          <a:prstGeom prst="rect">
            <a:avLst/>
          </a:prstGeom>
          <a:noFill/>
        </p:spPr>
        <p:txBody>
          <a:bodyPr wrap="square">
            <a:spAutoFit/>
          </a:bodyPr>
          <a:lstStyle/>
          <a:p>
            <a:pPr marL="342900" indent="-342900">
              <a:buAutoNum type="arabicPeriod"/>
            </a:pPr>
            <a:r>
              <a:rPr lang="en-US" b="1" dirty="0">
                <a:solidFill>
                  <a:srgbClr val="0070C0"/>
                </a:solidFill>
              </a:rPr>
              <a:t>DESCRIBE </a:t>
            </a:r>
            <a:r>
              <a:rPr lang="en-US" dirty="0"/>
              <a:t>THE OBJECT</a:t>
            </a:r>
          </a:p>
          <a:p>
            <a:pPr marL="342900" indent="-342900">
              <a:buAutoNum type="arabicPeriod"/>
            </a:pPr>
            <a:r>
              <a:rPr lang="en-US" b="1" dirty="0">
                <a:solidFill>
                  <a:srgbClr val="00B050"/>
                </a:solidFill>
              </a:rPr>
              <a:t>ANALYZE</a:t>
            </a:r>
            <a:r>
              <a:rPr lang="en-US" dirty="0"/>
              <a:t> ITS PURPOSE</a:t>
            </a:r>
          </a:p>
          <a:p>
            <a:pPr marL="342900" indent="-342900">
              <a:buAutoNum type="arabicPeriod"/>
            </a:pPr>
            <a:r>
              <a:rPr lang="en-US" b="1" dirty="0">
                <a:solidFill>
                  <a:schemeClr val="accent6">
                    <a:lumMod val="75000"/>
                  </a:schemeClr>
                </a:solidFill>
              </a:rPr>
              <a:t>TELL </a:t>
            </a:r>
            <a:r>
              <a:rPr lang="en-US" dirty="0"/>
              <a:t>ITS SOURCE</a:t>
            </a:r>
          </a:p>
          <a:p>
            <a:pPr marL="342900" indent="-342900">
              <a:buAutoNum type="arabicPeriod"/>
            </a:pPr>
            <a:r>
              <a:rPr lang="en-US" b="1" dirty="0">
                <a:solidFill>
                  <a:srgbClr val="C00000"/>
                </a:solidFill>
              </a:rPr>
              <a:t>EXPLAIN</a:t>
            </a:r>
            <a:r>
              <a:rPr lang="en-US" dirty="0"/>
              <a:t> ITS MATERIALS</a:t>
            </a:r>
          </a:p>
        </p:txBody>
      </p:sp>
      <p:pic>
        <p:nvPicPr>
          <p:cNvPr id="7" name="Picture 6" descr="A person is smiling while holding a glass posing for the camera&#10;&#10;Description automatically generated">
            <a:extLst>
              <a:ext uri="{FF2B5EF4-FFF2-40B4-BE49-F238E27FC236}">
                <a16:creationId xmlns:a16="http://schemas.microsoft.com/office/drawing/2014/main" id="{A3145394-BAC3-44B4-BEA4-659DCA2E24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0530" y="3539881"/>
            <a:ext cx="2258438" cy="2317612"/>
          </a:xfrm>
          <a:prstGeom prst="rect">
            <a:avLst/>
          </a:prstGeom>
        </p:spPr>
      </p:pic>
      <p:pic>
        <p:nvPicPr>
          <p:cNvPr id="5" name="Audio 4">
            <a:hlinkClick r:id="" action="ppaction://media"/>
            <a:extLst>
              <a:ext uri="{FF2B5EF4-FFF2-40B4-BE49-F238E27FC236}">
                <a16:creationId xmlns:a16="http://schemas.microsoft.com/office/drawing/2014/main" id="{025165B5-03FB-4D48-B582-F5A41BC36C2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619"/>
    </mc:Choice>
    <mc:Fallback xmlns="">
      <p:transition spd="slow" advTm="25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7288" y="753049"/>
            <a:ext cx="4363352" cy="689932"/>
          </a:xfrm>
          <a:prstGeom prst="rect">
            <a:avLst/>
          </a:prstGeom>
        </p:spPr>
        <p:txBody>
          <a:bodyPr vert="horz" wrap="square" lIns="0" tIns="12700" rIns="0" bIns="0" rtlCol="0">
            <a:spAutoFit/>
          </a:bodyPr>
          <a:lstStyle/>
          <a:p>
            <a:pPr marL="12700">
              <a:lnSpc>
                <a:spcPct val="100000"/>
              </a:lnSpc>
              <a:spcBef>
                <a:spcPts val="100"/>
              </a:spcBef>
            </a:pPr>
            <a:r>
              <a:rPr b="1" spc="-15" dirty="0">
                <a:solidFill>
                  <a:srgbClr val="C00000"/>
                </a:solidFill>
                <a:latin typeface="Segoe UI Historic" panose="020B0502040204020203" pitchFamily="34" charset="0"/>
                <a:ea typeface="Segoe UI Historic" panose="020B0502040204020203" pitchFamily="34" charset="0"/>
                <a:cs typeface="Segoe UI Historic" panose="020B0502040204020203" pitchFamily="34" charset="0"/>
              </a:rPr>
              <a:t>Stereoscope</a:t>
            </a:r>
            <a:endParaRPr b="1" dirty="0">
              <a:solidFill>
                <a:srgbClr val="C00000"/>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3" name="object 3"/>
          <p:cNvSpPr txBox="1"/>
          <p:nvPr/>
        </p:nvSpPr>
        <p:spPr>
          <a:xfrm>
            <a:off x="487781" y="2427814"/>
            <a:ext cx="4902366" cy="3460563"/>
          </a:xfrm>
          <a:prstGeom prst="rect">
            <a:avLst/>
          </a:prstGeom>
        </p:spPr>
        <p:txBody>
          <a:bodyPr vert="horz" wrap="square" lIns="0" tIns="13335" rIns="0" bIns="0" rtlCol="0">
            <a:spAutoFit/>
          </a:bodyPr>
          <a:lstStyle/>
          <a:p>
            <a:pPr marL="12700" marR="5080">
              <a:lnSpc>
                <a:spcPct val="100000"/>
              </a:lnSpc>
              <a:spcBef>
                <a:spcPts val="105"/>
              </a:spcBef>
            </a:pPr>
            <a:r>
              <a:rPr sz="3200" b="1" dirty="0">
                <a:latin typeface="Segoe UI Historic" panose="020B0502040204020203" pitchFamily="34" charset="0"/>
                <a:ea typeface="Segoe UI Historic" panose="020B0502040204020203" pitchFamily="34" charset="0"/>
                <a:cs typeface="Segoe UI Historic" panose="020B0502040204020203" pitchFamily="34" charset="0"/>
              </a:rPr>
              <a:t>A </a:t>
            </a:r>
            <a:r>
              <a:rPr sz="3200" b="1" spc="-15" dirty="0">
                <a:latin typeface="Segoe UI Historic" panose="020B0502040204020203" pitchFamily="34" charset="0"/>
                <a:ea typeface="Segoe UI Historic" panose="020B0502040204020203" pitchFamily="34" charset="0"/>
                <a:cs typeface="Segoe UI Historic" panose="020B0502040204020203" pitchFamily="34" charset="0"/>
              </a:rPr>
              <a:t>stereoscope </a:t>
            </a:r>
            <a:r>
              <a:rPr sz="3200" b="1" dirty="0">
                <a:latin typeface="Segoe UI Historic" panose="020B0502040204020203" pitchFamily="34" charset="0"/>
                <a:ea typeface="Segoe UI Historic" panose="020B0502040204020203" pitchFamily="34" charset="0"/>
                <a:cs typeface="Segoe UI Historic" panose="020B0502040204020203" pitchFamily="34" charset="0"/>
              </a:rPr>
              <a:t>is a </a:t>
            </a:r>
            <a:r>
              <a:rPr sz="3200" b="1" spc="-5" dirty="0">
                <a:latin typeface="Segoe UI Historic" panose="020B0502040204020203" pitchFamily="34" charset="0"/>
                <a:ea typeface="Segoe UI Historic" panose="020B0502040204020203" pitchFamily="34" charset="0"/>
                <a:cs typeface="Segoe UI Historic" panose="020B0502040204020203" pitchFamily="34" charset="0"/>
              </a:rPr>
              <a:t>device </a:t>
            </a:r>
            <a:r>
              <a:rPr sz="3200" b="1" spc="-20" dirty="0">
                <a:latin typeface="Segoe UI Historic" panose="020B0502040204020203" pitchFamily="34" charset="0"/>
                <a:ea typeface="Segoe UI Historic" panose="020B0502040204020203" pitchFamily="34" charset="0"/>
                <a:cs typeface="Segoe UI Historic" panose="020B0502040204020203" pitchFamily="34" charset="0"/>
              </a:rPr>
              <a:t>for </a:t>
            </a:r>
            <a:r>
              <a:rPr sz="3200" b="1" spc="-5" dirty="0">
                <a:latin typeface="Segoe UI Historic" panose="020B0502040204020203" pitchFamily="34" charset="0"/>
                <a:ea typeface="Segoe UI Historic" panose="020B0502040204020203" pitchFamily="34" charset="0"/>
                <a:cs typeface="Segoe UI Historic" panose="020B0502040204020203" pitchFamily="34" charset="0"/>
              </a:rPr>
              <a:t>viewing </a:t>
            </a:r>
            <a:r>
              <a:rPr sz="3200" b="1" dirty="0">
                <a:latin typeface="Segoe UI Historic" panose="020B0502040204020203" pitchFamily="34" charset="0"/>
                <a:ea typeface="Segoe UI Historic" panose="020B0502040204020203" pitchFamily="34" charset="0"/>
                <a:cs typeface="Segoe UI Historic" panose="020B0502040204020203" pitchFamily="34" charset="0"/>
              </a:rPr>
              <a:t>a </a:t>
            </a:r>
            <a:r>
              <a:rPr sz="3200" b="1" spc="-15" dirty="0">
                <a:latin typeface="Segoe UI Historic" panose="020B0502040204020203" pitchFamily="34" charset="0"/>
                <a:ea typeface="Segoe UI Historic" panose="020B0502040204020203" pitchFamily="34" charset="0"/>
                <a:cs typeface="Segoe UI Historic" panose="020B0502040204020203" pitchFamily="34" charset="0"/>
              </a:rPr>
              <a:t>stereoscopic </a:t>
            </a:r>
            <a:r>
              <a:rPr sz="3200" b="1" dirty="0">
                <a:latin typeface="Segoe UI Historic" panose="020B0502040204020203" pitchFamily="34" charset="0"/>
                <a:ea typeface="Segoe UI Historic" panose="020B0502040204020203" pitchFamily="34" charset="0"/>
                <a:cs typeface="Segoe UI Historic" panose="020B0502040204020203" pitchFamily="34" charset="0"/>
              </a:rPr>
              <a:t>pair of </a:t>
            </a:r>
            <a:r>
              <a:rPr sz="3200" b="1" spc="-20" dirty="0">
                <a:latin typeface="Segoe UI Historic" panose="020B0502040204020203" pitchFamily="34" charset="0"/>
                <a:ea typeface="Segoe UI Historic" panose="020B0502040204020203" pitchFamily="34" charset="0"/>
                <a:cs typeface="Segoe UI Historic" panose="020B0502040204020203" pitchFamily="34" charset="0"/>
              </a:rPr>
              <a:t>separate </a:t>
            </a:r>
            <a:r>
              <a:rPr sz="3200" b="1" spc="-5" dirty="0">
                <a:latin typeface="Segoe UI Historic" panose="020B0502040204020203" pitchFamily="34" charset="0"/>
                <a:ea typeface="Segoe UI Historic" panose="020B0502040204020203" pitchFamily="34" charset="0"/>
                <a:cs typeface="Segoe UI Historic" panose="020B0502040204020203" pitchFamily="34" charset="0"/>
              </a:rPr>
              <a:t>images,  </a:t>
            </a:r>
            <a:r>
              <a:rPr sz="3200" b="1" dirty="0">
                <a:latin typeface="Segoe UI Historic" panose="020B0502040204020203" pitchFamily="34" charset="0"/>
                <a:ea typeface="Segoe UI Historic" panose="020B0502040204020203" pitchFamily="34" charset="0"/>
                <a:cs typeface="Segoe UI Historic" panose="020B0502040204020203" pitchFamily="34" charset="0"/>
              </a:rPr>
              <a:t>depicting </a:t>
            </a:r>
            <a:r>
              <a:rPr sz="3200" b="1" spc="-15" dirty="0">
                <a:latin typeface="Segoe UI Historic" panose="020B0502040204020203" pitchFamily="34" charset="0"/>
                <a:ea typeface="Segoe UI Historic" panose="020B0502040204020203" pitchFamily="34" charset="0"/>
                <a:cs typeface="Segoe UI Historic" panose="020B0502040204020203" pitchFamily="34" charset="0"/>
              </a:rPr>
              <a:t>left-eye </a:t>
            </a:r>
            <a:r>
              <a:rPr sz="3200" b="1" dirty="0">
                <a:latin typeface="Segoe UI Historic" panose="020B0502040204020203" pitchFamily="34" charset="0"/>
                <a:ea typeface="Segoe UI Historic" panose="020B0502040204020203" pitchFamily="34" charset="0"/>
                <a:cs typeface="Segoe UI Historic" panose="020B0502040204020203" pitchFamily="34" charset="0"/>
              </a:rPr>
              <a:t>and </a:t>
            </a:r>
            <a:r>
              <a:rPr sz="3200" b="1" spc="-15" dirty="0">
                <a:latin typeface="Segoe UI Historic" panose="020B0502040204020203" pitchFamily="34" charset="0"/>
                <a:ea typeface="Segoe UI Historic" panose="020B0502040204020203" pitchFamily="34" charset="0"/>
                <a:cs typeface="Segoe UI Historic" panose="020B0502040204020203" pitchFamily="34" charset="0"/>
              </a:rPr>
              <a:t>right-eye </a:t>
            </a:r>
            <a:r>
              <a:rPr sz="3200" b="1" spc="-10" dirty="0">
                <a:latin typeface="Segoe UI Historic" panose="020B0502040204020203" pitchFamily="34" charset="0"/>
                <a:ea typeface="Segoe UI Historic" panose="020B0502040204020203" pitchFamily="34" charset="0"/>
                <a:cs typeface="Segoe UI Historic" panose="020B0502040204020203" pitchFamily="34" charset="0"/>
              </a:rPr>
              <a:t>views </a:t>
            </a:r>
            <a:r>
              <a:rPr sz="3200" b="1" dirty="0">
                <a:latin typeface="Segoe UI Historic" panose="020B0502040204020203" pitchFamily="34" charset="0"/>
                <a:ea typeface="Segoe UI Historic" panose="020B0502040204020203" pitchFamily="34" charset="0"/>
                <a:cs typeface="Segoe UI Historic" panose="020B0502040204020203" pitchFamily="34" charset="0"/>
              </a:rPr>
              <a:t>of </a:t>
            </a:r>
            <a:r>
              <a:rPr sz="3200" b="1" spc="5" dirty="0">
                <a:latin typeface="Segoe UI Historic" panose="020B0502040204020203" pitchFamily="34" charset="0"/>
                <a:ea typeface="Segoe UI Historic" panose="020B0502040204020203" pitchFamily="34" charset="0"/>
                <a:cs typeface="Segoe UI Historic" panose="020B0502040204020203" pitchFamily="34" charset="0"/>
              </a:rPr>
              <a:t>the </a:t>
            </a:r>
            <a:r>
              <a:rPr sz="3200" b="1" dirty="0">
                <a:latin typeface="Segoe UI Historic" panose="020B0502040204020203" pitchFamily="34" charset="0"/>
                <a:ea typeface="Segoe UI Historic" panose="020B0502040204020203" pitchFamily="34" charset="0"/>
                <a:cs typeface="Segoe UI Historic" panose="020B0502040204020203" pitchFamily="34" charset="0"/>
              </a:rPr>
              <a:t>same </a:t>
            </a:r>
            <a:r>
              <a:rPr sz="3200" b="1" spc="-5" dirty="0">
                <a:latin typeface="Segoe UI Historic" panose="020B0502040204020203" pitchFamily="34" charset="0"/>
                <a:ea typeface="Segoe UI Historic" panose="020B0502040204020203" pitchFamily="34" charset="0"/>
                <a:cs typeface="Segoe UI Historic" panose="020B0502040204020203" pitchFamily="34" charset="0"/>
              </a:rPr>
              <a:t>scene,</a:t>
            </a:r>
            <a:r>
              <a:rPr sz="3200" b="1" spc="-110" dirty="0">
                <a:latin typeface="Segoe UI Historic" panose="020B0502040204020203" pitchFamily="34" charset="0"/>
                <a:ea typeface="Segoe UI Historic" panose="020B0502040204020203" pitchFamily="34" charset="0"/>
                <a:cs typeface="Segoe UI Historic" panose="020B0502040204020203" pitchFamily="34" charset="0"/>
              </a:rPr>
              <a:t> </a:t>
            </a:r>
            <a:r>
              <a:rPr sz="3200" b="1" dirty="0">
                <a:latin typeface="Segoe UI Historic" panose="020B0502040204020203" pitchFamily="34" charset="0"/>
                <a:ea typeface="Segoe UI Historic" panose="020B0502040204020203" pitchFamily="34" charset="0"/>
                <a:cs typeface="Segoe UI Historic" panose="020B0502040204020203" pitchFamily="34" charset="0"/>
              </a:rPr>
              <a:t>as a single </a:t>
            </a:r>
            <a:r>
              <a:rPr sz="3200" b="1" spc="-10" dirty="0">
                <a:latin typeface="Segoe UI Historic" panose="020B0502040204020203" pitchFamily="34" charset="0"/>
                <a:ea typeface="Segoe UI Historic" panose="020B0502040204020203" pitchFamily="34" charset="0"/>
                <a:cs typeface="Segoe UI Historic" panose="020B0502040204020203" pitchFamily="34" charset="0"/>
              </a:rPr>
              <a:t>three-  </a:t>
            </a:r>
            <a:r>
              <a:rPr sz="3200" b="1" dirty="0">
                <a:latin typeface="Segoe UI Historic" panose="020B0502040204020203" pitchFamily="34" charset="0"/>
                <a:ea typeface="Segoe UI Historic" panose="020B0502040204020203" pitchFamily="34" charset="0"/>
                <a:cs typeface="Segoe UI Historic" panose="020B0502040204020203" pitchFamily="34" charset="0"/>
              </a:rPr>
              <a:t>dimensional</a:t>
            </a:r>
            <a:r>
              <a:rPr sz="3200" b="1" spc="-35" dirty="0">
                <a:latin typeface="Segoe UI Historic" panose="020B0502040204020203" pitchFamily="34" charset="0"/>
                <a:ea typeface="Segoe UI Historic" panose="020B0502040204020203" pitchFamily="34" charset="0"/>
                <a:cs typeface="Segoe UI Historic" panose="020B0502040204020203" pitchFamily="34" charset="0"/>
              </a:rPr>
              <a:t> </a:t>
            </a:r>
            <a:r>
              <a:rPr sz="3200" b="1" spc="-10" dirty="0">
                <a:latin typeface="Segoe UI Historic" panose="020B0502040204020203" pitchFamily="34" charset="0"/>
                <a:ea typeface="Segoe UI Historic" panose="020B0502040204020203" pitchFamily="34" charset="0"/>
                <a:cs typeface="Segoe UI Historic" panose="020B0502040204020203" pitchFamily="34" charset="0"/>
              </a:rPr>
              <a:t>image.</a:t>
            </a:r>
            <a:endParaRPr sz="320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5" name="object 5"/>
          <p:cNvSpPr/>
          <p:nvPr/>
        </p:nvSpPr>
        <p:spPr>
          <a:xfrm>
            <a:off x="6577583" y="152400"/>
            <a:ext cx="5359908" cy="504444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0008967" y="5280659"/>
            <a:ext cx="1735974" cy="1389888"/>
          </a:xfrm>
          <a:prstGeom prst="rect">
            <a:avLst/>
          </a:prstGeom>
          <a:blipFill>
            <a:blip r:embed="rId6" cstate="print"/>
            <a:stretch>
              <a:fillRect/>
            </a:stretch>
          </a:blipFill>
        </p:spPr>
        <p:txBody>
          <a:bodyPr wrap="square" lIns="0" tIns="0" rIns="0" bIns="0" rtlCol="0"/>
          <a:lstStyle/>
          <a:p>
            <a:endParaRPr/>
          </a:p>
        </p:txBody>
      </p:sp>
      <p:pic>
        <p:nvPicPr>
          <p:cNvPr id="4" name="Audio 3">
            <a:hlinkClick r:id="" action="ppaction://media"/>
            <a:extLst>
              <a:ext uri="{FF2B5EF4-FFF2-40B4-BE49-F238E27FC236}">
                <a16:creationId xmlns:a16="http://schemas.microsoft.com/office/drawing/2014/main" id="{F0950414-B221-458F-A90B-1106A167CE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559"/>
    </mc:Choice>
    <mc:Fallback xmlns="">
      <p:transition spd="slow" advTm="24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73357" y="616021"/>
            <a:ext cx="7701029" cy="3863511"/>
          </a:xfrm>
          <a:prstGeom prst="rect">
            <a:avLst/>
          </a:prstGeom>
          <a:blipFill>
            <a:blip r:embed="rId5" cstate="print"/>
            <a:stretch>
              <a:fillRect/>
            </a:stretch>
          </a:blipFill>
        </p:spPr>
        <p:txBody>
          <a:bodyPr wrap="square" lIns="0" tIns="0" rIns="0" bIns="0" rtlCol="0"/>
          <a:lstStyle/>
          <a:p>
            <a:endParaRPr/>
          </a:p>
        </p:txBody>
      </p:sp>
      <p:sp>
        <p:nvSpPr>
          <p:cNvPr id="3" name="object 3"/>
          <p:cNvSpPr/>
          <p:nvPr/>
        </p:nvSpPr>
        <p:spPr>
          <a:xfrm>
            <a:off x="617614" y="2547776"/>
            <a:ext cx="2697479" cy="3651504"/>
          </a:xfrm>
          <a:prstGeom prst="rect">
            <a:avLst/>
          </a:prstGeom>
          <a:blipFill>
            <a:blip r:embed="rId6" cstate="print"/>
            <a:stretch>
              <a:fillRect/>
            </a:stretch>
          </a:blipFill>
        </p:spPr>
        <p:txBody>
          <a:bodyPr wrap="square" lIns="0" tIns="0" rIns="0" bIns="0" rtlCol="0"/>
          <a:lstStyle/>
          <a:p>
            <a:endParaRPr/>
          </a:p>
        </p:txBody>
      </p:sp>
      <p:sp>
        <p:nvSpPr>
          <p:cNvPr id="4" name="object 4"/>
          <p:cNvSpPr/>
          <p:nvPr/>
        </p:nvSpPr>
        <p:spPr>
          <a:xfrm>
            <a:off x="-2171924" y="3503487"/>
            <a:ext cx="2048634" cy="3158309"/>
          </a:xfrm>
          <a:prstGeom prst="rect">
            <a:avLst/>
          </a:prstGeom>
          <a:blipFill>
            <a:blip r:embed="rId7" cstate="print"/>
            <a:stretch>
              <a:fillRect/>
            </a:stretch>
          </a:blipFill>
        </p:spPr>
        <p:txBody>
          <a:bodyPr wrap="square" lIns="0" tIns="0" rIns="0" bIns="0" rtlCol="0"/>
          <a:lstStyle/>
          <a:p>
            <a:endParaRPr/>
          </a:p>
        </p:txBody>
      </p:sp>
      <p:sp>
        <p:nvSpPr>
          <p:cNvPr id="5" name="object 5"/>
          <p:cNvSpPr/>
          <p:nvPr/>
        </p:nvSpPr>
        <p:spPr>
          <a:xfrm>
            <a:off x="10008967" y="5119115"/>
            <a:ext cx="1735974" cy="1389888"/>
          </a:xfrm>
          <a:prstGeom prst="rect">
            <a:avLst/>
          </a:prstGeom>
          <a:blipFill>
            <a:blip r:embed="rId8" cstate="print"/>
            <a:stretch>
              <a:fillRect/>
            </a:stretch>
          </a:blipFill>
        </p:spPr>
        <p:txBody>
          <a:bodyPr wrap="square" lIns="0" tIns="0" rIns="0" bIns="0" rtlCol="0"/>
          <a:lstStyle/>
          <a:p>
            <a:endParaRPr/>
          </a:p>
        </p:txBody>
      </p:sp>
      <p:pic>
        <p:nvPicPr>
          <p:cNvPr id="7" name="Audio 6">
            <a:hlinkClick r:id="" action="ppaction://media"/>
            <a:extLst>
              <a:ext uri="{FF2B5EF4-FFF2-40B4-BE49-F238E27FC236}">
                <a16:creationId xmlns:a16="http://schemas.microsoft.com/office/drawing/2014/main" id="{291BA8C1-AF24-4B22-88A6-4298866A412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727"/>
    </mc:Choice>
    <mc:Fallback xmlns="">
      <p:transition spd="slow" advTm="29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60264" y="684276"/>
            <a:ext cx="5888736" cy="4927092"/>
          </a:xfrm>
          <a:prstGeom prst="rect">
            <a:avLst/>
          </a:prstGeom>
          <a:blipFill>
            <a:blip r:embed="rId5" cstate="print"/>
            <a:stretch>
              <a:fillRect/>
            </a:stretch>
          </a:blipFill>
          <a:ln>
            <a:solidFill>
              <a:schemeClr val="bg1"/>
            </a:solidFill>
          </a:ln>
        </p:spPr>
        <p:txBody>
          <a:bodyPr wrap="square" lIns="0" tIns="0" rIns="0" bIns="0" rtlCol="0"/>
          <a:lstStyle/>
          <a:p>
            <a:endParaRPr/>
          </a:p>
        </p:txBody>
      </p:sp>
      <p:sp>
        <p:nvSpPr>
          <p:cNvPr id="3" name="object 3"/>
          <p:cNvSpPr txBox="1"/>
          <p:nvPr/>
        </p:nvSpPr>
        <p:spPr>
          <a:xfrm>
            <a:off x="706658" y="2709731"/>
            <a:ext cx="5088086" cy="2967479"/>
          </a:xfrm>
          <a:prstGeom prst="rect">
            <a:avLst/>
          </a:prstGeom>
        </p:spPr>
        <p:txBody>
          <a:bodyPr vert="horz" wrap="square" lIns="0" tIns="12700" rIns="0" bIns="0" rtlCol="0">
            <a:spAutoFit/>
          </a:bodyPr>
          <a:lstStyle/>
          <a:p>
            <a:pPr marL="12700" marR="1353820">
              <a:lnSpc>
                <a:spcPct val="100000"/>
              </a:lnSpc>
              <a:spcBef>
                <a:spcPts val="100"/>
              </a:spcBef>
            </a:pPr>
            <a:r>
              <a:rPr sz="4800" b="1" spc="-5" dirty="0">
                <a:latin typeface="Segoe UI Historic" panose="020B0502040204020203" pitchFamily="34" charset="0"/>
                <a:ea typeface="Segoe UI Historic" panose="020B0502040204020203" pitchFamily="34" charset="0"/>
                <a:cs typeface="Segoe UI Historic" panose="020B0502040204020203" pitchFamily="34" charset="0"/>
              </a:rPr>
              <a:t>C</a:t>
            </a:r>
            <a:r>
              <a:rPr lang="en-US" sz="4800" b="1" spc="-5" dirty="0">
                <a:latin typeface="Segoe UI Historic" panose="020B0502040204020203" pitchFamily="34" charset="0"/>
                <a:ea typeface="Segoe UI Historic" panose="020B0502040204020203" pitchFamily="34" charset="0"/>
                <a:cs typeface="Segoe UI Historic" panose="020B0502040204020203" pitchFamily="34" charset="0"/>
              </a:rPr>
              <a:t>an you c</a:t>
            </a:r>
            <a:r>
              <a:rPr sz="4800" b="1" spc="-5" dirty="0">
                <a:latin typeface="Segoe UI Historic" panose="020B0502040204020203" pitchFamily="34" charset="0"/>
                <a:ea typeface="Segoe UI Historic" panose="020B0502040204020203" pitchFamily="34" charset="0"/>
                <a:cs typeface="Segoe UI Historic" panose="020B0502040204020203" pitchFamily="34" charset="0"/>
              </a:rPr>
              <a:t>ompare  this</a:t>
            </a:r>
            <a:r>
              <a:rPr sz="4800" b="1" spc="-20" dirty="0">
                <a:latin typeface="Segoe UI Historic" panose="020B0502040204020203" pitchFamily="34" charset="0"/>
                <a:ea typeface="Segoe UI Historic" panose="020B0502040204020203" pitchFamily="34" charset="0"/>
                <a:cs typeface="Segoe UI Historic" panose="020B0502040204020203" pitchFamily="34" charset="0"/>
              </a:rPr>
              <a:t> </a:t>
            </a:r>
            <a:r>
              <a:rPr sz="4800" b="1" dirty="0">
                <a:latin typeface="Segoe UI Historic" panose="020B0502040204020203" pitchFamily="34" charset="0"/>
                <a:ea typeface="Segoe UI Historic" panose="020B0502040204020203" pitchFamily="34" charset="0"/>
                <a:cs typeface="Segoe UI Historic" panose="020B0502040204020203" pitchFamily="34" charset="0"/>
              </a:rPr>
              <a:t>to</a:t>
            </a:r>
            <a:r>
              <a:rPr lang="en-US" sz="4800" dirty="0">
                <a:latin typeface="Segoe UI Historic" panose="020B0502040204020203" pitchFamily="34" charset="0"/>
                <a:ea typeface="Segoe UI Historic" panose="020B0502040204020203" pitchFamily="34" charset="0"/>
                <a:cs typeface="Segoe UI Historic" panose="020B0502040204020203" pitchFamily="34" charset="0"/>
              </a:rPr>
              <a:t> </a:t>
            </a:r>
            <a:r>
              <a:rPr lang="en-US" sz="4800" b="1" dirty="0">
                <a:latin typeface="Segoe UI Historic" panose="020B0502040204020203" pitchFamily="34" charset="0"/>
                <a:ea typeface="Segoe UI Historic" panose="020B0502040204020203" pitchFamily="34" charset="0"/>
                <a:cs typeface="Segoe UI Historic" panose="020B0502040204020203" pitchFamily="34" charset="0"/>
              </a:rPr>
              <a:t>an</a:t>
            </a:r>
            <a:r>
              <a:rPr sz="4800" b="1" spc="-80" dirty="0">
                <a:latin typeface="Segoe UI Historic" panose="020B0502040204020203" pitchFamily="34" charset="0"/>
                <a:ea typeface="Segoe UI Historic" panose="020B0502040204020203" pitchFamily="34" charset="0"/>
                <a:cs typeface="Segoe UI Historic" panose="020B0502040204020203" pitchFamily="34" charset="0"/>
              </a:rPr>
              <a:t> </a:t>
            </a:r>
            <a:r>
              <a:rPr sz="4800" b="1" spc="-5" dirty="0">
                <a:latin typeface="Segoe UI Historic" panose="020B0502040204020203" pitchFamily="34" charset="0"/>
                <a:ea typeface="Segoe UI Historic" panose="020B0502040204020203" pitchFamily="34" charset="0"/>
                <a:cs typeface="Segoe UI Historic" panose="020B0502040204020203" pitchFamily="34" charset="0"/>
              </a:rPr>
              <a:t>artifact  you</a:t>
            </a:r>
            <a:r>
              <a:rPr sz="4800" b="1" spc="-20" dirty="0">
                <a:latin typeface="Segoe UI Historic" panose="020B0502040204020203" pitchFamily="34" charset="0"/>
                <a:ea typeface="Segoe UI Historic" panose="020B0502040204020203" pitchFamily="34" charset="0"/>
                <a:cs typeface="Segoe UI Historic" panose="020B0502040204020203" pitchFamily="34" charset="0"/>
              </a:rPr>
              <a:t> </a:t>
            </a:r>
            <a:r>
              <a:rPr sz="4800" b="1" spc="-5" dirty="0">
                <a:latin typeface="Segoe UI Historic" panose="020B0502040204020203" pitchFamily="34" charset="0"/>
                <a:ea typeface="Segoe UI Historic" panose="020B0502040204020203" pitchFamily="34" charset="0"/>
                <a:cs typeface="Segoe UI Historic" panose="020B0502040204020203" pitchFamily="34" charset="0"/>
              </a:rPr>
              <a:t>saw?</a:t>
            </a:r>
            <a:endParaRPr sz="480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4" name="object 4"/>
          <p:cNvSpPr/>
          <p:nvPr/>
        </p:nvSpPr>
        <p:spPr>
          <a:xfrm>
            <a:off x="9939528" y="5119115"/>
            <a:ext cx="1909572" cy="1476756"/>
          </a:xfrm>
          <a:prstGeom prst="rect">
            <a:avLst/>
          </a:prstGeom>
          <a:blipFill>
            <a:blip r:embed="rId6" cstate="print"/>
            <a:stretch>
              <a:fillRect/>
            </a:stretch>
          </a:blipFill>
        </p:spPr>
        <p:txBody>
          <a:bodyPr wrap="square" lIns="0" tIns="0" rIns="0" bIns="0" rtlCol="0"/>
          <a:lstStyle/>
          <a:p>
            <a:endParaRPr/>
          </a:p>
        </p:txBody>
      </p:sp>
      <p:pic>
        <p:nvPicPr>
          <p:cNvPr id="8" name="Picture 7" descr="A hand holding a cellphone&#10;&#10;Description automatically generated">
            <a:extLst>
              <a:ext uri="{FF2B5EF4-FFF2-40B4-BE49-F238E27FC236}">
                <a16:creationId xmlns:a16="http://schemas.microsoft.com/office/drawing/2014/main" id="{C08630EB-BC26-494A-A2B8-7E1E5A76A1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9773" y="224955"/>
            <a:ext cx="1590391" cy="2070243"/>
          </a:xfrm>
          <a:prstGeom prst="rect">
            <a:avLst/>
          </a:prstGeom>
        </p:spPr>
      </p:pic>
      <p:pic>
        <p:nvPicPr>
          <p:cNvPr id="10" name="Picture 9" descr="A picture containing person, holding, person, smiling&#10;&#10;Description automatically generated">
            <a:extLst>
              <a:ext uri="{FF2B5EF4-FFF2-40B4-BE49-F238E27FC236}">
                <a16:creationId xmlns:a16="http://schemas.microsoft.com/office/drawing/2014/main" id="{F63780CE-DAB3-4DE9-B04D-6BC3085A05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3935" y="239658"/>
            <a:ext cx="1663951" cy="2070243"/>
          </a:xfrm>
          <a:prstGeom prst="rect">
            <a:avLst/>
          </a:prstGeom>
        </p:spPr>
      </p:pic>
      <p:cxnSp>
        <p:nvCxnSpPr>
          <p:cNvPr id="6" name="Straight Connector 5">
            <a:extLst>
              <a:ext uri="{FF2B5EF4-FFF2-40B4-BE49-F238E27FC236}">
                <a16:creationId xmlns:a16="http://schemas.microsoft.com/office/drawing/2014/main" id="{717A4F47-061B-4763-B296-2047DCB26B27}"/>
              </a:ext>
            </a:extLst>
          </p:cNvPr>
          <p:cNvCxnSpPr/>
          <p:nvPr/>
        </p:nvCxnSpPr>
        <p:spPr>
          <a:xfrm>
            <a:off x="3646967" y="1073888"/>
            <a:ext cx="1913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6ECF4D4-83F4-4B18-AE22-EBCC936EAD77}"/>
              </a:ext>
            </a:extLst>
          </p:cNvPr>
          <p:cNvCxnSpPr/>
          <p:nvPr/>
        </p:nvCxnSpPr>
        <p:spPr>
          <a:xfrm>
            <a:off x="2126511" y="1180214"/>
            <a:ext cx="159489" cy="798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35C6FAD2-90E4-4743-8A48-9F81D4E47E1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113"/>
    </mc:Choice>
    <mc:Fallback xmlns="">
      <p:transition spd="slow" advTm="10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iece of paper&#10;&#10;Description automatically generated">
            <a:extLst>
              <a:ext uri="{FF2B5EF4-FFF2-40B4-BE49-F238E27FC236}">
                <a16:creationId xmlns:a16="http://schemas.microsoft.com/office/drawing/2014/main" id="{939C0F8A-3741-4A7B-9052-49C6FBF0C0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4688" y="1816240"/>
            <a:ext cx="8481318" cy="4840033"/>
          </a:xfrm>
          <a:prstGeom prst="rect">
            <a:avLst/>
          </a:prstGeom>
        </p:spPr>
      </p:pic>
      <p:sp>
        <p:nvSpPr>
          <p:cNvPr id="5" name="object 4">
            <a:extLst>
              <a:ext uri="{FF2B5EF4-FFF2-40B4-BE49-F238E27FC236}">
                <a16:creationId xmlns:a16="http://schemas.microsoft.com/office/drawing/2014/main" id="{E7B68074-E9D4-4866-82F6-989577B6B2F9}"/>
              </a:ext>
            </a:extLst>
          </p:cNvPr>
          <p:cNvSpPr/>
          <p:nvPr/>
        </p:nvSpPr>
        <p:spPr>
          <a:xfrm>
            <a:off x="10282428" y="5381244"/>
            <a:ext cx="1909572" cy="1476756"/>
          </a:xfrm>
          <a:prstGeom prst="rect">
            <a:avLst/>
          </a:prstGeom>
          <a:blipFill>
            <a:blip r:embed="rId6" cstate="print"/>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43F5B297-FB17-45B6-A8D2-AE27A70923FB}"/>
              </a:ext>
            </a:extLst>
          </p:cNvPr>
          <p:cNvSpPr txBox="1"/>
          <p:nvPr/>
        </p:nvSpPr>
        <p:spPr>
          <a:xfrm>
            <a:off x="1674688" y="246580"/>
            <a:ext cx="8481318" cy="1077218"/>
          </a:xfrm>
          <a:prstGeom prst="rect">
            <a:avLst/>
          </a:prstGeom>
          <a:noFill/>
        </p:spPr>
        <p:txBody>
          <a:bodyPr wrap="square" rtlCol="0">
            <a:spAutoFit/>
          </a:bodyPr>
          <a:lstStyle/>
          <a:p>
            <a:pPr algn="ctr"/>
            <a:r>
              <a:rPr lang="en-US" sz="3200" dirty="0"/>
              <a:t>Can you also compare these photos. Which are from the past and which are used today?  </a:t>
            </a:r>
          </a:p>
        </p:txBody>
      </p:sp>
      <p:pic>
        <p:nvPicPr>
          <p:cNvPr id="4" name="Audio 3">
            <a:hlinkClick r:id="" action="ppaction://media"/>
            <a:extLst>
              <a:ext uri="{FF2B5EF4-FFF2-40B4-BE49-F238E27FC236}">
                <a16:creationId xmlns:a16="http://schemas.microsoft.com/office/drawing/2014/main" id="{3FA5D44C-8A60-4AB9-A6FA-6E84869E3F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25840796"/>
      </p:ext>
    </p:extLst>
  </p:cSld>
  <p:clrMapOvr>
    <a:masterClrMapping/>
  </p:clrMapOvr>
  <mc:AlternateContent xmlns:mc="http://schemas.openxmlformats.org/markup-compatibility/2006" xmlns:p14="http://schemas.microsoft.com/office/powerpoint/2010/main">
    <mc:Choice Requires="p14">
      <p:transition spd="slow" p14:dur="2000" advTm="10786"/>
    </mc:Choice>
    <mc:Fallback xmlns="">
      <p:transition spd="slow" advTm="10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661F03-FC97-4AC3-9B8E-CF70FA961ECA}"/>
              </a:ext>
            </a:extLst>
          </p:cNvPr>
          <p:cNvSpPr txBox="1"/>
          <p:nvPr/>
        </p:nvSpPr>
        <p:spPr>
          <a:xfrm>
            <a:off x="7848600"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4800" dirty="0">
              <a:latin typeface="+mj-lt"/>
              <a:ea typeface="+mj-ea"/>
              <a:cs typeface="+mj-cs"/>
            </a:endParaRPr>
          </a:p>
        </p:txBody>
      </p:sp>
      <p:sp>
        <p:nvSpPr>
          <p:cNvPr id="2" name="object 3">
            <a:extLst>
              <a:ext uri="{FF2B5EF4-FFF2-40B4-BE49-F238E27FC236}">
                <a16:creationId xmlns:a16="http://schemas.microsoft.com/office/drawing/2014/main" id="{5692D1CE-C1C6-45C4-8DB4-56ACF4212A91}"/>
              </a:ext>
            </a:extLst>
          </p:cNvPr>
          <p:cNvSpPr/>
          <p:nvPr/>
        </p:nvSpPr>
        <p:spPr>
          <a:xfrm>
            <a:off x="8697295" y="579581"/>
            <a:ext cx="2429839" cy="2479548"/>
          </a:xfrm>
          <a:prstGeom prst="rect">
            <a:avLst/>
          </a:prstGeom>
          <a:blipFill>
            <a:blip r:embed="rId5" cstate="print"/>
            <a:stretch>
              <a:fillRect/>
            </a:stretch>
          </a:blipFill>
        </p:spPr>
        <p:txBody>
          <a:bodyPr wrap="square" lIns="0" tIns="0" rIns="0" bIns="0" rtlCol="0"/>
          <a:lstStyle/>
          <a:p>
            <a:endParaRPr/>
          </a:p>
        </p:txBody>
      </p:sp>
      <p:sp>
        <p:nvSpPr>
          <p:cNvPr id="3" name="object 4">
            <a:extLst>
              <a:ext uri="{FF2B5EF4-FFF2-40B4-BE49-F238E27FC236}">
                <a16:creationId xmlns:a16="http://schemas.microsoft.com/office/drawing/2014/main" id="{EDDB1EA5-9DCC-43ED-9478-327A04CA96AD}"/>
              </a:ext>
            </a:extLst>
          </p:cNvPr>
          <p:cNvSpPr/>
          <p:nvPr/>
        </p:nvSpPr>
        <p:spPr>
          <a:xfrm>
            <a:off x="9939528" y="5119115"/>
            <a:ext cx="1909572" cy="1476756"/>
          </a:xfrm>
          <a:prstGeom prst="rect">
            <a:avLst/>
          </a:prstGeom>
          <a:blipFill>
            <a:blip r:embed="rId6" cstate="print"/>
            <a:stretch>
              <a:fillRect/>
            </a:stretch>
          </a:blipFill>
        </p:spPr>
        <p:txBody>
          <a:bodyPr wrap="square" lIns="0" tIns="0" rIns="0" bIns="0" rtlCol="0"/>
          <a:lstStyle/>
          <a:p>
            <a:endParaRPr/>
          </a:p>
        </p:txBody>
      </p:sp>
      <p:sp>
        <p:nvSpPr>
          <p:cNvPr id="7" name="TextBox 6">
            <a:extLst>
              <a:ext uri="{FF2B5EF4-FFF2-40B4-BE49-F238E27FC236}">
                <a16:creationId xmlns:a16="http://schemas.microsoft.com/office/drawing/2014/main" id="{CC00A787-4428-4BED-9B5C-91D7F6921417}"/>
              </a:ext>
            </a:extLst>
          </p:cNvPr>
          <p:cNvSpPr txBox="1"/>
          <p:nvPr/>
        </p:nvSpPr>
        <p:spPr>
          <a:xfrm>
            <a:off x="7971870" y="3118205"/>
            <a:ext cx="3621358" cy="1200329"/>
          </a:xfrm>
          <a:prstGeom prst="rect">
            <a:avLst/>
          </a:prstGeom>
          <a:noFill/>
        </p:spPr>
        <p:txBody>
          <a:bodyPr wrap="square">
            <a:spAutoFit/>
          </a:bodyPr>
          <a:lstStyle/>
          <a:p>
            <a:pPr marL="342900" indent="-342900">
              <a:buAutoNum type="arabicPeriod"/>
            </a:pPr>
            <a:r>
              <a:rPr lang="en-US" b="1" dirty="0">
                <a:solidFill>
                  <a:srgbClr val="0070C0"/>
                </a:solidFill>
              </a:rPr>
              <a:t>DESCRIBE </a:t>
            </a:r>
            <a:r>
              <a:rPr lang="en-US" dirty="0"/>
              <a:t>THE OBJECT</a:t>
            </a:r>
          </a:p>
          <a:p>
            <a:pPr marL="342900" indent="-342900">
              <a:buAutoNum type="arabicPeriod"/>
            </a:pPr>
            <a:r>
              <a:rPr lang="en-US" b="1" dirty="0">
                <a:solidFill>
                  <a:srgbClr val="00B050"/>
                </a:solidFill>
              </a:rPr>
              <a:t>ANALYZE</a:t>
            </a:r>
            <a:r>
              <a:rPr lang="en-US" dirty="0"/>
              <a:t> ITS PURPOSE</a:t>
            </a:r>
          </a:p>
          <a:p>
            <a:pPr marL="342900" indent="-342900">
              <a:buAutoNum type="arabicPeriod"/>
            </a:pPr>
            <a:r>
              <a:rPr lang="en-US" b="1" dirty="0">
                <a:solidFill>
                  <a:schemeClr val="accent6">
                    <a:lumMod val="75000"/>
                  </a:schemeClr>
                </a:solidFill>
              </a:rPr>
              <a:t>TELL </a:t>
            </a:r>
            <a:r>
              <a:rPr lang="en-US" dirty="0"/>
              <a:t>ITS SOURCE</a:t>
            </a:r>
          </a:p>
          <a:p>
            <a:pPr marL="342900" indent="-342900">
              <a:buAutoNum type="arabicPeriod"/>
            </a:pPr>
            <a:r>
              <a:rPr lang="en-US" b="1" dirty="0">
                <a:solidFill>
                  <a:srgbClr val="C00000"/>
                </a:solidFill>
              </a:rPr>
              <a:t>EXPLAIN</a:t>
            </a:r>
            <a:r>
              <a:rPr lang="en-US" dirty="0"/>
              <a:t> ITS MATERIALS</a:t>
            </a:r>
          </a:p>
        </p:txBody>
      </p:sp>
      <p:pic>
        <p:nvPicPr>
          <p:cNvPr id="6" name="Picture 5" descr="A person holding a piece of wood&#10;&#10;Description automatically generated">
            <a:extLst>
              <a:ext uri="{FF2B5EF4-FFF2-40B4-BE49-F238E27FC236}">
                <a16:creationId xmlns:a16="http://schemas.microsoft.com/office/drawing/2014/main" id="{70B14954-AB2D-4795-A55E-6285CB8320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58662" y="4438435"/>
            <a:ext cx="1853552" cy="2080517"/>
          </a:xfrm>
          <a:prstGeom prst="rect">
            <a:avLst/>
          </a:prstGeom>
        </p:spPr>
      </p:pic>
      <p:pic>
        <p:nvPicPr>
          <p:cNvPr id="5" name="Picture 2">
            <a:extLst>
              <a:ext uri="{FF2B5EF4-FFF2-40B4-BE49-F238E27FC236}">
                <a16:creationId xmlns:a16="http://schemas.microsoft.com/office/drawing/2014/main" id="{9FEA50AD-ABB8-40C3-B279-43E07BC81C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021" y="253653"/>
            <a:ext cx="6933024" cy="5251942"/>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84AD043C-FCFA-458D-AD11-9340F68DCDA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4067554"/>
      </p:ext>
    </p:extLst>
  </p:cSld>
  <p:clrMapOvr>
    <a:masterClrMapping/>
  </p:clrMapOvr>
  <mc:AlternateContent xmlns:mc="http://schemas.openxmlformats.org/markup-compatibility/2006" xmlns:p14="http://schemas.microsoft.com/office/powerpoint/2010/main">
    <mc:Choice Requires="p14">
      <p:transition spd="slow" p14:dur="2000" advTm="27590"/>
    </mc:Choice>
    <mc:Fallback xmlns="">
      <p:transition spd="slow" advTm="27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394BB83C-9301-4FF9-B046-4788DE1C279E}"/>
              </a:ext>
            </a:extLst>
          </p:cNvPr>
          <p:cNvSpPr/>
          <p:nvPr/>
        </p:nvSpPr>
        <p:spPr>
          <a:xfrm>
            <a:off x="8815228" y="912187"/>
            <a:ext cx="2661228" cy="2807058"/>
          </a:xfrm>
          <a:prstGeom prst="rect">
            <a:avLst/>
          </a:prstGeom>
          <a:blipFill>
            <a:blip r:embed="rId5" cstate="print"/>
            <a:stretch>
              <a:fillRect/>
            </a:stretch>
          </a:blipFill>
        </p:spPr>
        <p:txBody>
          <a:bodyPr wrap="square" lIns="0" tIns="0" rIns="0" bIns="0" rtlCol="0"/>
          <a:lstStyle/>
          <a:p>
            <a:endParaRPr/>
          </a:p>
        </p:txBody>
      </p:sp>
      <p:sp>
        <p:nvSpPr>
          <p:cNvPr id="5" name="object 4">
            <a:extLst>
              <a:ext uri="{FF2B5EF4-FFF2-40B4-BE49-F238E27FC236}">
                <a16:creationId xmlns:a16="http://schemas.microsoft.com/office/drawing/2014/main" id="{39F81A0B-284B-43CD-8249-F40428270DE5}"/>
              </a:ext>
            </a:extLst>
          </p:cNvPr>
          <p:cNvSpPr/>
          <p:nvPr/>
        </p:nvSpPr>
        <p:spPr>
          <a:xfrm>
            <a:off x="9939528" y="5119115"/>
            <a:ext cx="1909572" cy="1476756"/>
          </a:xfrm>
          <a:prstGeom prst="rect">
            <a:avLst/>
          </a:prstGeom>
          <a:blipFill>
            <a:blip r:embed="rId6" cstate="print"/>
            <a:stretch>
              <a:fillRect/>
            </a:stretch>
          </a:blipFill>
        </p:spPr>
        <p:txBody>
          <a:bodyPr wrap="square" lIns="0" tIns="0" rIns="0" bIns="0" rtlCol="0"/>
          <a:lstStyle/>
          <a:p>
            <a:endParaRPr/>
          </a:p>
        </p:txBody>
      </p:sp>
      <p:pic>
        <p:nvPicPr>
          <p:cNvPr id="7" name="Picture 2">
            <a:extLst>
              <a:ext uri="{FF2B5EF4-FFF2-40B4-BE49-F238E27FC236}">
                <a16:creationId xmlns:a16="http://schemas.microsoft.com/office/drawing/2014/main" id="{D3EF1725-94B5-4EF9-BF54-A2C6C25271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8960" y="820128"/>
            <a:ext cx="5225986" cy="45943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person, holding, building, person&#10;&#10;Description automatically generated">
            <a:extLst>
              <a:ext uri="{FF2B5EF4-FFF2-40B4-BE49-F238E27FC236}">
                <a16:creationId xmlns:a16="http://schemas.microsoft.com/office/drawing/2014/main" id="{80959B3C-C50B-4F27-BF2D-32016936CA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69006" y="3859899"/>
            <a:ext cx="2866779" cy="2904760"/>
          </a:xfrm>
          <a:prstGeom prst="rect">
            <a:avLst/>
          </a:prstGeom>
        </p:spPr>
      </p:pic>
      <p:sp>
        <p:nvSpPr>
          <p:cNvPr id="8" name="TextBox 7">
            <a:extLst>
              <a:ext uri="{FF2B5EF4-FFF2-40B4-BE49-F238E27FC236}">
                <a16:creationId xmlns:a16="http://schemas.microsoft.com/office/drawing/2014/main" id="{044E76A1-8E59-441E-BDD5-878FE3FCCFCC}"/>
              </a:ext>
            </a:extLst>
          </p:cNvPr>
          <p:cNvSpPr txBox="1"/>
          <p:nvPr/>
        </p:nvSpPr>
        <p:spPr>
          <a:xfrm>
            <a:off x="1758205" y="5564330"/>
            <a:ext cx="3026090" cy="1200329"/>
          </a:xfrm>
          <a:prstGeom prst="rect">
            <a:avLst/>
          </a:prstGeom>
          <a:noFill/>
        </p:spPr>
        <p:txBody>
          <a:bodyPr wrap="square">
            <a:spAutoFit/>
          </a:bodyPr>
          <a:lstStyle/>
          <a:p>
            <a:pPr marL="342900" indent="-342900">
              <a:buAutoNum type="arabicPeriod"/>
            </a:pPr>
            <a:r>
              <a:rPr lang="en-US" b="1" dirty="0">
                <a:solidFill>
                  <a:srgbClr val="0070C0"/>
                </a:solidFill>
              </a:rPr>
              <a:t>DESCRIBE </a:t>
            </a:r>
            <a:r>
              <a:rPr lang="en-US" dirty="0"/>
              <a:t>THE OBJECT</a:t>
            </a:r>
          </a:p>
          <a:p>
            <a:pPr marL="342900" indent="-342900">
              <a:buAutoNum type="arabicPeriod"/>
            </a:pPr>
            <a:r>
              <a:rPr lang="en-US" b="1" dirty="0">
                <a:solidFill>
                  <a:srgbClr val="00B050"/>
                </a:solidFill>
              </a:rPr>
              <a:t>ANALYZE</a:t>
            </a:r>
            <a:r>
              <a:rPr lang="en-US" dirty="0"/>
              <a:t> ITS PURPOSE</a:t>
            </a:r>
          </a:p>
          <a:p>
            <a:pPr marL="342900" indent="-342900">
              <a:buAutoNum type="arabicPeriod"/>
            </a:pPr>
            <a:r>
              <a:rPr lang="en-US" b="1" dirty="0">
                <a:solidFill>
                  <a:schemeClr val="accent6">
                    <a:lumMod val="75000"/>
                  </a:schemeClr>
                </a:solidFill>
              </a:rPr>
              <a:t>TELL </a:t>
            </a:r>
            <a:r>
              <a:rPr lang="en-US" dirty="0"/>
              <a:t>ITS SOURCE</a:t>
            </a:r>
          </a:p>
          <a:p>
            <a:pPr marL="342900" indent="-342900">
              <a:buAutoNum type="arabicPeriod"/>
            </a:pPr>
            <a:r>
              <a:rPr lang="en-US" b="1" dirty="0">
                <a:solidFill>
                  <a:srgbClr val="C00000"/>
                </a:solidFill>
              </a:rPr>
              <a:t>EXPLAIN</a:t>
            </a:r>
            <a:r>
              <a:rPr lang="en-US" dirty="0"/>
              <a:t> ITS MATERIALS</a:t>
            </a:r>
          </a:p>
        </p:txBody>
      </p:sp>
      <p:pic>
        <p:nvPicPr>
          <p:cNvPr id="2" name="Audio 1">
            <a:hlinkClick r:id="" action="ppaction://media"/>
            <a:extLst>
              <a:ext uri="{FF2B5EF4-FFF2-40B4-BE49-F238E27FC236}">
                <a16:creationId xmlns:a16="http://schemas.microsoft.com/office/drawing/2014/main" id="{07EA4EE1-B591-4AAB-89D0-CC0E9F89941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97500117"/>
      </p:ext>
    </p:extLst>
  </p:cSld>
  <p:clrMapOvr>
    <a:masterClrMapping/>
  </p:clrMapOvr>
  <mc:AlternateContent xmlns:mc="http://schemas.openxmlformats.org/markup-compatibility/2006" xmlns:p14="http://schemas.microsoft.com/office/powerpoint/2010/main">
    <mc:Choice Requires="p14">
      <p:transition spd="slow" p14:dur="2000" advTm="12196"/>
    </mc:Choice>
    <mc:Fallback xmlns="">
      <p:transition spd="slow" advTm="12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5EC52F3-E9D0-43B7-9543-BF9E425BC1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3749" y="1724875"/>
            <a:ext cx="4642717" cy="3516976"/>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4">
            <a:extLst>
              <a:ext uri="{FF2B5EF4-FFF2-40B4-BE49-F238E27FC236}">
                <a16:creationId xmlns:a16="http://schemas.microsoft.com/office/drawing/2014/main" id="{75427FE7-6570-4DC1-A181-0D7A136ED75F}"/>
              </a:ext>
            </a:extLst>
          </p:cNvPr>
          <p:cNvSpPr/>
          <p:nvPr/>
        </p:nvSpPr>
        <p:spPr>
          <a:xfrm>
            <a:off x="58932" y="5381244"/>
            <a:ext cx="1909572" cy="1476756"/>
          </a:xfrm>
          <a:prstGeom prst="rect">
            <a:avLst/>
          </a:prstGeom>
          <a:blipFill>
            <a:blip r:embed="rId7" cstate="print"/>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9C8D368C-215B-4B36-993F-E8C2989A2CCC}"/>
              </a:ext>
            </a:extLst>
          </p:cNvPr>
          <p:cNvSpPr txBox="1"/>
          <p:nvPr/>
        </p:nvSpPr>
        <p:spPr>
          <a:xfrm>
            <a:off x="336884" y="875899"/>
            <a:ext cx="3243714" cy="1446550"/>
          </a:xfrm>
          <a:prstGeom prst="rect">
            <a:avLst/>
          </a:prstGeom>
          <a:noFill/>
        </p:spPr>
        <p:txBody>
          <a:bodyPr wrap="square" rtlCol="0">
            <a:spAutoFit/>
          </a:bodyPr>
          <a:lstStyle/>
          <a:p>
            <a:r>
              <a:rPr lang="en-US" sz="4400" b="1" dirty="0">
                <a:solidFill>
                  <a:srgbClr val="C00000"/>
                </a:solidFill>
                <a:latin typeface="Segoe UI Historic" panose="020B0502040204020203" pitchFamily="34" charset="0"/>
                <a:ea typeface="Segoe UI Historic" panose="020B0502040204020203" pitchFamily="34" charset="0"/>
                <a:cs typeface="Segoe UI Historic" panose="020B0502040204020203" pitchFamily="34" charset="0"/>
              </a:rPr>
              <a:t>Coffee Grinder</a:t>
            </a:r>
          </a:p>
        </p:txBody>
      </p:sp>
      <p:pic>
        <p:nvPicPr>
          <p:cNvPr id="3" name="Picture 2">
            <a:extLst>
              <a:ext uri="{FF2B5EF4-FFF2-40B4-BE49-F238E27FC236}">
                <a16:creationId xmlns:a16="http://schemas.microsoft.com/office/drawing/2014/main" id="{168C09BC-AAE4-47C3-992C-4F5B0FBDFDD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5066" b="25598"/>
          <a:stretch/>
        </p:blipFill>
        <p:spPr bwMode="auto">
          <a:xfrm>
            <a:off x="7432158" y="563961"/>
            <a:ext cx="4196316" cy="35169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FB5E567-A416-4610-B725-01A71CA86998}"/>
              </a:ext>
            </a:extLst>
          </p:cNvPr>
          <p:cNvSpPr txBox="1"/>
          <p:nvPr/>
        </p:nvSpPr>
        <p:spPr>
          <a:xfrm>
            <a:off x="7116725" y="5721495"/>
            <a:ext cx="4827182" cy="369332"/>
          </a:xfrm>
          <a:prstGeom prst="rect">
            <a:avLst/>
          </a:prstGeom>
          <a:noFill/>
        </p:spPr>
        <p:txBody>
          <a:bodyPr wrap="square" rtlCol="0">
            <a:spAutoFit/>
          </a:bodyPr>
          <a:lstStyle/>
          <a:p>
            <a:r>
              <a:rPr lang="en-US" dirty="0"/>
              <a:t>Here is another example of an old coffee grinder. </a:t>
            </a:r>
          </a:p>
        </p:txBody>
      </p:sp>
      <p:pic>
        <p:nvPicPr>
          <p:cNvPr id="7" name="Audio 6">
            <a:hlinkClick r:id="" action="ppaction://media"/>
            <a:extLst>
              <a:ext uri="{FF2B5EF4-FFF2-40B4-BE49-F238E27FC236}">
                <a16:creationId xmlns:a16="http://schemas.microsoft.com/office/drawing/2014/main" id="{C884DDBB-5717-4F76-993F-F946955122B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817483963"/>
      </p:ext>
    </p:extLst>
  </p:cSld>
  <p:clrMapOvr>
    <a:masterClrMapping/>
  </p:clrMapOvr>
  <mc:AlternateContent xmlns:mc="http://schemas.openxmlformats.org/markup-compatibility/2006" xmlns:p14="http://schemas.microsoft.com/office/powerpoint/2010/main">
    <mc:Choice Requires="p14">
      <p:transition spd="slow" p14:dur="2000" advTm="10567"/>
    </mc:Choice>
    <mc:Fallback xmlns="">
      <p:transition spd="slow" advTm="10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243F73-FADD-42AD-80B2-A00CE550B8DA}"/>
              </a:ext>
            </a:extLst>
          </p:cNvPr>
          <p:cNvPicPr>
            <a:picLocks noChangeAspect="1"/>
          </p:cNvPicPr>
          <p:nvPr/>
        </p:nvPicPr>
        <p:blipFill>
          <a:blip r:embed="rId2"/>
          <a:stretch>
            <a:fillRect/>
          </a:stretch>
        </p:blipFill>
        <p:spPr>
          <a:xfrm>
            <a:off x="0" y="0"/>
            <a:ext cx="12420600" cy="6857999"/>
          </a:xfrm>
          <a:prstGeom prst="rect">
            <a:avLst/>
          </a:prstGeom>
        </p:spPr>
      </p:pic>
      <p:pic>
        <p:nvPicPr>
          <p:cNvPr id="5" name="Picture 4">
            <a:extLst>
              <a:ext uri="{FF2B5EF4-FFF2-40B4-BE49-F238E27FC236}">
                <a16:creationId xmlns:a16="http://schemas.microsoft.com/office/drawing/2014/main" id="{C0B5168E-80DC-4C21-B1C7-EE3D48DAD302}"/>
              </a:ext>
            </a:extLst>
          </p:cNvPr>
          <p:cNvPicPr>
            <a:picLocks noChangeAspect="1"/>
          </p:cNvPicPr>
          <p:nvPr/>
        </p:nvPicPr>
        <p:blipFill>
          <a:blip r:embed="rId3"/>
          <a:stretch>
            <a:fillRect/>
          </a:stretch>
        </p:blipFill>
        <p:spPr>
          <a:xfrm>
            <a:off x="2585224" y="404350"/>
            <a:ext cx="2720906" cy="533400"/>
          </a:xfrm>
          <a:prstGeom prst="rect">
            <a:avLst/>
          </a:prstGeom>
        </p:spPr>
      </p:pic>
      <p:sp>
        <p:nvSpPr>
          <p:cNvPr id="7" name="TextBox 6">
            <a:extLst>
              <a:ext uri="{FF2B5EF4-FFF2-40B4-BE49-F238E27FC236}">
                <a16:creationId xmlns:a16="http://schemas.microsoft.com/office/drawing/2014/main" id="{4DA7F186-CD01-49FC-8CC6-1655353E76FA}"/>
              </a:ext>
            </a:extLst>
          </p:cNvPr>
          <p:cNvSpPr txBox="1"/>
          <p:nvPr/>
        </p:nvSpPr>
        <p:spPr>
          <a:xfrm>
            <a:off x="2867722" y="4850636"/>
            <a:ext cx="6456556" cy="1785104"/>
          </a:xfrm>
          <a:prstGeom prst="rect">
            <a:avLst/>
          </a:prstGeom>
          <a:noFill/>
        </p:spPr>
        <p:txBody>
          <a:bodyPr wrap="square">
            <a:spAutoFit/>
          </a:bodyPr>
          <a:lstStyle/>
          <a:p>
            <a:pPr marL="3175" algn="ctr">
              <a:lnSpc>
                <a:spcPct val="100000"/>
              </a:lnSpc>
              <a:spcBef>
                <a:spcPts val="470"/>
              </a:spcBef>
            </a:pPr>
            <a:r>
              <a:rPr lang="en-US" sz="2000" b="1" i="1" spc="20" dirty="0">
                <a:solidFill>
                  <a:srgbClr val="342D2A"/>
                </a:solidFill>
                <a:latin typeface="Times New Roman"/>
                <a:cs typeface="Times New Roman"/>
              </a:rPr>
              <a:t>Presented</a:t>
            </a:r>
            <a:r>
              <a:rPr lang="en-US" sz="2000" b="1" i="1" spc="150" dirty="0">
                <a:solidFill>
                  <a:srgbClr val="342D2A"/>
                </a:solidFill>
                <a:latin typeface="Times New Roman"/>
                <a:cs typeface="Times New Roman"/>
              </a:rPr>
              <a:t> </a:t>
            </a:r>
            <a:r>
              <a:rPr lang="en-US" sz="2400" b="1" i="1" spc="-30" dirty="0">
                <a:solidFill>
                  <a:srgbClr val="342D2A"/>
                </a:solidFill>
                <a:latin typeface="Times New Roman"/>
                <a:cs typeface="Times New Roman"/>
              </a:rPr>
              <a:t>by</a:t>
            </a:r>
            <a:endParaRPr lang="en-US" sz="2400" dirty="0">
              <a:latin typeface="Times New Roman"/>
              <a:cs typeface="Times New Roman"/>
            </a:endParaRPr>
          </a:p>
          <a:p>
            <a:pPr algn="ctr">
              <a:lnSpc>
                <a:spcPct val="100000"/>
              </a:lnSpc>
              <a:spcBef>
                <a:spcPts val="290"/>
              </a:spcBef>
            </a:pPr>
            <a:r>
              <a:rPr lang="en-US" sz="1800" b="1" spc="5" dirty="0">
                <a:solidFill>
                  <a:srgbClr val="342D2A"/>
                </a:solidFill>
                <a:latin typeface="Times New Roman"/>
                <a:cs typeface="Times New Roman"/>
              </a:rPr>
              <a:t>DELAWARE </a:t>
            </a:r>
            <a:r>
              <a:rPr lang="en-US" sz="1800" b="1" spc="45" dirty="0">
                <a:solidFill>
                  <a:srgbClr val="342D2A"/>
                </a:solidFill>
                <a:latin typeface="Times New Roman"/>
                <a:cs typeface="Times New Roman"/>
              </a:rPr>
              <a:t>COUNTY </a:t>
            </a:r>
            <a:r>
              <a:rPr lang="en-US" sz="1800" b="1" spc="50" dirty="0">
                <a:solidFill>
                  <a:srgbClr val="342D2A"/>
                </a:solidFill>
                <a:latin typeface="Times New Roman"/>
                <a:cs typeface="Times New Roman"/>
              </a:rPr>
              <a:t>HISTORICAL</a:t>
            </a:r>
            <a:r>
              <a:rPr lang="en-US" sz="1800" b="1" spc="-225" dirty="0">
                <a:solidFill>
                  <a:srgbClr val="342D2A"/>
                </a:solidFill>
                <a:latin typeface="Times New Roman"/>
                <a:cs typeface="Times New Roman"/>
              </a:rPr>
              <a:t> </a:t>
            </a:r>
            <a:r>
              <a:rPr lang="en-US" sz="1800" b="1" spc="25" dirty="0">
                <a:solidFill>
                  <a:srgbClr val="342D2A"/>
                </a:solidFill>
                <a:latin typeface="Times New Roman"/>
                <a:cs typeface="Times New Roman"/>
              </a:rPr>
              <a:t>SOCIETY</a:t>
            </a:r>
            <a:endParaRPr lang="en-US" sz="1800" dirty="0">
              <a:latin typeface="Times New Roman"/>
              <a:cs typeface="Times New Roman"/>
            </a:endParaRPr>
          </a:p>
          <a:p>
            <a:pPr marL="1076325" marR="1059180" indent="-11430" algn="ctr">
              <a:lnSpc>
                <a:spcPts val="2070"/>
              </a:lnSpc>
              <a:spcBef>
                <a:spcPts val="95"/>
              </a:spcBef>
            </a:pPr>
            <a:r>
              <a:rPr lang="en-US" sz="1800" spc="35" dirty="0">
                <a:solidFill>
                  <a:srgbClr val="342D2A"/>
                </a:solidFill>
                <a:latin typeface="Times New Roman"/>
                <a:cs typeface="Times New Roman"/>
              </a:rPr>
              <a:t>Delaware, </a:t>
            </a:r>
            <a:r>
              <a:rPr lang="en-US" sz="1800" spc="95" dirty="0">
                <a:solidFill>
                  <a:srgbClr val="342D2A"/>
                </a:solidFill>
                <a:latin typeface="Times New Roman"/>
                <a:cs typeface="Times New Roman"/>
              </a:rPr>
              <a:t>OH  </a:t>
            </a:r>
            <a:r>
              <a:rPr lang="en-US" sz="1800" spc="65" dirty="0">
                <a:solidFill>
                  <a:srgbClr val="342D2A"/>
                </a:solidFill>
                <a:latin typeface="Times New Roman"/>
                <a:cs typeface="Times New Roman"/>
                <a:hlinkClick r:id="rId4"/>
              </a:rPr>
              <a:t>www.delawareohiohistory.org</a:t>
            </a:r>
            <a:endParaRPr lang="en-US" sz="1800" dirty="0">
              <a:latin typeface="Times New Roman"/>
              <a:cs typeface="Times New Roman"/>
            </a:endParaRPr>
          </a:p>
          <a:p>
            <a:pPr algn="ctr">
              <a:lnSpc>
                <a:spcPct val="100000"/>
              </a:lnSpc>
              <a:spcBef>
                <a:spcPts val="1420"/>
              </a:spcBef>
            </a:pPr>
            <a:r>
              <a:rPr lang="en-US" sz="1100" spc="65" dirty="0">
                <a:solidFill>
                  <a:srgbClr val="342D2A"/>
                </a:solidFill>
                <a:latin typeface="Arial"/>
                <a:cs typeface="Arial"/>
              </a:rPr>
              <a:t>© </a:t>
            </a:r>
            <a:r>
              <a:rPr lang="en-US" sz="900" spc="200" dirty="0">
                <a:solidFill>
                  <a:srgbClr val="342D2A"/>
                </a:solidFill>
                <a:latin typeface="Times New Roman"/>
                <a:cs typeface="Times New Roman"/>
              </a:rPr>
              <a:t>2020 </a:t>
            </a:r>
            <a:r>
              <a:rPr lang="en-US" sz="1400" spc="40" dirty="0">
                <a:solidFill>
                  <a:srgbClr val="342D2A"/>
                </a:solidFill>
                <a:latin typeface="Times New Roman"/>
                <a:cs typeface="Times New Roman"/>
              </a:rPr>
              <a:t>The </a:t>
            </a:r>
            <a:r>
              <a:rPr lang="en-US" sz="1400" spc="20" dirty="0">
                <a:solidFill>
                  <a:srgbClr val="342D2A"/>
                </a:solidFill>
                <a:latin typeface="Times New Roman"/>
                <a:cs typeface="Times New Roman"/>
              </a:rPr>
              <a:t>Delaware </a:t>
            </a:r>
            <a:r>
              <a:rPr lang="en-US" sz="1400" spc="30" dirty="0">
                <a:solidFill>
                  <a:srgbClr val="342D2A"/>
                </a:solidFill>
                <a:latin typeface="Times New Roman"/>
                <a:cs typeface="Times New Roman"/>
              </a:rPr>
              <a:t>County </a:t>
            </a:r>
            <a:r>
              <a:rPr lang="en-US" sz="1400" spc="25" dirty="0">
                <a:solidFill>
                  <a:srgbClr val="342D2A"/>
                </a:solidFill>
                <a:latin typeface="Times New Roman"/>
                <a:cs typeface="Times New Roman"/>
              </a:rPr>
              <a:t>Historical </a:t>
            </a:r>
            <a:r>
              <a:rPr lang="en-US" sz="1400" spc="10" dirty="0">
                <a:solidFill>
                  <a:srgbClr val="342D2A"/>
                </a:solidFill>
                <a:latin typeface="Times New Roman"/>
                <a:cs typeface="Times New Roman"/>
              </a:rPr>
              <a:t>Society, </a:t>
            </a:r>
            <a:r>
              <a:rPr lang="en-US" sz="1400" spc="30" dirty="0">
                <a:solidFill>
                  <a:srgbClr val="342D2A"/>
                </a:solidFill>
                <a:latin typeface="Times New Roman"/>
                <a:cs typeface="Times New Roman"/>
              </a:rPr>
              <a:t>Inc. </a:t>
            </a:r>
            <a:r>
              <a:rPr lang="en-US" sz="1800" spc="-114" dirty="0">
                <a:solidFill>
                  <a:srgbClr val="342D2A"/>
                </a:solidFill>
                <a:latin typeface="Arial"/>
                <a:cs typeface="Arial"/>
              </a:rPr>
              <a:t>I </a:t>
            </a:r>
            <a:r>
              <a:rPr lang="en-US" sz="1400" spc="-10" dirty="0">
                <a:solidFill>
                  <a:srgbClr val="342D2A"/>
                </a:solidFill>
                <a:latin typeface="Times New Roman"/>
                <a:cs typeface="Times New Roman"/>
              </a:rPr>
              <a:t>All </a:t>
            </a:r>
            <a:r>
              <a:rPr lang="en-US" sz="1400" spc="40" dirty="0">
                <a:solidFill>
                  <a:srgbClr val="342D2A"/>
                </a:solidFill>
                <a:latin typeface="Times New Roman"/>
                <a:cs typeface="Times New Roman"/>
              </a:rPr>
              <a:t>rights</a:t>
            </a:r>
            <a:r>
              <a:rPr lang="en-US" sz="1400" spc="105" dirty="0">
                <a:solidFill>
                  <a:srgbClr val="342D2A"/>
                </a:solidFill>
                <a:latin typeface="Times New Roman"/>
                <a:cs typeface="Times New Roman"/>
              </a:rPr>
              <a:t> </a:t>
            </a:r>
            <a:r>
              <a:rPr lang="en-US" sz="1400" spc="30" dirty="0">
                <a:solidFill>
                  <a:srgbClr val="342D2A"/>
                </a:solidFill>
                <a:latin typeface="Times New Roman"/>
                <a:cs typeface="Times New Roman"/>
              </a:rPr>
              <a:t>reserved.</a:t>
            </a:r>
            <a:endParaRPr lang="en-US" sz="1400" dirty="0">
              <a:latin typeface="Times New Roman"/>
              <a:cs typeface="Times New Roman"/>
            </a:endParaRPr>
          </a:p>
        </p:txBody>
      </p:sp>
      <p:sp>
        <p:nvSpPr>
          <p:cNvPr id="9" name="TextBox 8">
            <a:extLst>
              <a:ext uri="{FF2B5EF4-FFF2-40B4-BE49-F238E27FC236}">
                <a16:creationId xmlns:a16="http://schemas.microsoft.com/office/drawing/2014/main" id="{CB574B0A-DB33-45D4-B1AD-1D2422822F3B}"/>
              </a:ext>
            </a:extLst>
          </p:cNvPr>
          <p:cNvSpPr txBox="1"/>
          <p:nvPr/>
        </p:nvSpPr>
        <p:spPr>
          <a:xfrm>
            <a:off x="3113978" y="2811754"/>
            <a:ext cx="6210300" cy="1951816"/>
          </a:xfrm>
          <a:prstGeom prst="rect">
            <a:avLst/>
          </a:prstGeom>
          <a:noFill/>
        </p:spPr>
        <p:txBody>
          <a:bodyPr wrap="square">
            <a:spAutoFit/>
          </a:bodyPr>
          <a:lstStyle/>
          <a:p>
            <a:pPr marL="12700" algn="ctr">
              <a:spcBef>
                <a:spcPts val="100"/>
              </a:spcBef>
            </a:pPr>
            <a:r>
              <a:rPr lang="en-US" sz="6000" b="1" spc="-10" dirty="0">
                <a:latin typeface="Times New Roman" panose="02020603050405020304" pitchFamily="18" charset="0"/>
                <a:cs typeface="Times New Roman" panose="02020603050405020304" pitchFamily="18" charset="0"/>
              </a:rPr>
              <a:t>Learning </a:t>
            </a:r>
            <a:r>
              <a:rPr lang="en-US" sz="6000" b="1" dirty="0">
                <a:latin typeface="Times New Roman" panose="02020603050405020304" pitchFamily="18" charset="0"/>
                <a:cs typeface="Times New Roman" panose="02020603050405020304" pitchFamily="18" charset="0"/>
              </a:rPr>
              <a:t>at</a:t>
            </a:r>
            <a:r>
              <a:rPr lang="en-US" sz="6000" b="1" spc="-65" dirty="0">
                <a:latin typeface="Times New Roman" panose="02020603050405020304" pitchFamily="18" charset="0"/>
                <a:cs typeface="Times New Roman" panose="02020603050405020304" pitchFamily="18" charset="0"/>
              </a:rPr>
              <a:t> </a:t>
            </a:r>
            <a:r>
              <a:rPr lang="en-US" sz="6000" b="1" dirty="0">
                <a:latin typeface="Times New Roman" panose="02020603050405020304" pitchFamily="18" charset="0"/>
                <a:cs typeface="Times New Roman" panose="02020603050405020304" pitchFamily="18" charset="0"/>
              </a:rPr>
              <a:t>Home</a:t>
            </a:r>
          </a:p>
          <a:p>
            <a:pPr marL="12700" algn="ctr">
              <a:lnSpc>
                <a:spcPct val="100000"/>
              </a:lnSpc>
              <a:spcBef>
                <a:spcPts val="100"/>
              </a:spcBef>
            </a:pPr>
            <a:r>
              <a:rPr lang="en-US" sz="6000" b="1" dirty="0">
                <a:solidFill>
                  <a:schemeClr val="accent6">
                    <a:lumMod val="50000"/>
                  </a:schemeClr>
                </a:solidFill>
                <a:latin typeface="Times New Roman" panose="02020603050405020304" pitchFamily="18" charset="0"/>
                <a:cs typeface="Times New Roman" panose="02020603050405020304" pitchFamily="18" charset="0"/>
              </a:rPr>
              <a:t>Grade 3</a:t>
            </a:r>
            <a:endParaRPr lang="en-US" sz="6000" b="1" spc="-1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E15DC27-7A1B-4861-909C-F1F254AC3357}"/>
              </a:ext>
            </a:extLst>
          </p:cNvPr>
          <p:cNvSpPr txBox="1"/>
          <p:nvPr/>
        </p:nvSpPr>
        <p:spPr>
          <a:xfrm>
            <a:off x="4174277" y="1611425"/>
            <a:ext cx="6210300" cy="1200329"/>
          </a:xfrm>
          <a:prstGeom prst="rect">
            <a:avLst/>
          </a:prstGeom>
          <a:noFill/>
        </p:spPr>
        <p:txBody>
          <a:bodyPr wrap="square">
            <a:spAutoFit/>
          </a:bodyPr>
          <a:lstStyle/>
          <a:p>
            <a:r>
              <a:rPr lang="en-US" sz="7200" b="1" spc="-10" dirty="0">
                <a:latin typeface="Times New Roman" panose="02020603050405020304" pitchFamily="18" charset="0"/>
                <a:cs typeface="Times New Roman" panose="02020603050405020304" pitchFamily="18" charset="0"/>
              </a:rPr>
              <a:t>Artifacts</a:t>
            </a:r>
            <a:r>
              <a:rPr lang="en-US" sz="7200" b="1" spc="-50" dirty="0">
                <a:latin typeface="Times New Roman" panose="02020603050405020304" pitchFamily="18" charset="0"/>
                <a:cs typeface="Times New Roman" panose="02020603050405020304" pitchFamily="18" charset="0"/>
              </a:rPr>
              <a:t> </a:t>
            </a:r>
            <a:r>
              <a:rPr lang="en-US" sz="7200" b="1" dirty="0">
                <a:latin typeface="Times New Roman" panose="02020603050405020304" pitchFamily="18" charset="0"/>
                <a:cs typeface="Times New Roman" panose="02020603050405020304" pitchFamily="18" charset="0"/>
              </a:rPr>
              <a:t>…</a:t>
            </a:r>
            <a:endParaRPr lang="en-US"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095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E8023071-43CB-47FC-B9F6-E25380B5683E}"/>
              </a:ext>
            </a:extLst>
          </p:cNvPr>
          <p:cNvSpPr/>
          <p:nvPr/>
        </p:nvSpPr>
        <p:spPr>
          <a:xfrm>
            <a:off x="9939528" y="5119115"/>
            <a:ext cx="1909572" cy="1476756"/>
          </a:xfrm>
          <a:prstGeom prst="rect">
            <a:avLst/>
          </a:prstGeom>
          <a:blipFill>
            <a:blip r:embed="rId5" cstate="print"/>
            <a:stretch>
              <a:fillRect/>
            </a:stretch>
          </a:blipFill>
        </p:spPr>
        <p:txBody>
          <a:bodyPr wrap="square" lIns="0" tIns="0" rIns="0" bIns="0" rtlCol="0"/>
          <a:lstStyle/>
          <a:p>
            <a:endParaRPr/>
          </a:p>
        </p:txBody>
      </p:sp>
      <p:pic>
        <p:nvPicPr>
          <p:cNvPr id="4" name="Picture 3" descr="Coffee beans">
            <a:extLst>
              <a:ext uri="{FF2B5EF4-FFF2-40B4-BE49-F238E27FC236}">
                <a16:creationId xmlns:a16="http://schemas.microsoft.com/office/drawing/2014/main" id="{E897ABAE-20B5-4586-8BE9-D730EE68BE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8325" y="393524"/>
            <a:ext cx="4338289" cy="2690722"/>
          </a:xfrm>
          <a:prstGeom prst="rect">
            <a:avLst/>
          </a:prstGeom>
        </p:spPr>
      </p:pic>
      <p:sp>
        <p:nvSpPr>
          <p:cNvPr id="5" name="TextBox 4">
            <a:extLst>
              <a:ext uri="{FF2B5EF4-FFF2-40B4-BE49-F238E27FC236}">
                <a16:creationId xmlns:a16="http://schemas.microsoft.com/office/drawing/2014/main" id="{576DAC3D-7C1A-404A-830B-94CB716F729C}"/>
              </a:ext>
            </a:extLst>
          </p:cNvPr>
          <p:cNvSpPr txBox="1"/>
          <p:nvPr/>
        </p:nvSpPr>
        <p:spPr>
          <a:xfrm>
            <a:off x="1862254" y="1929161"/>
            <a:ext cx="3780263" cy="369332"/>
          </a:xfrm>
          <a:prstGeom prst="rect">
            <a:avLst/>
          </a:prstGeom>
          <a:noFill/>
        </p:spPr>
        <p:txBody>
          <a:bodyPr wrap="square" rtlCol="0">
            <a:spAutoFit/>
          </a:bodyPr>
          <a:lstStyle/>
          <a:p>
            <a:r>
              <a:rPr lang="en-US" dirty="0"/>
              <a:t>Insert photo of new coffee grinder</a:t>
            </a:r>
          </a:p>
        </p:txBody>
      </p:sp>
      <p:pic>
        <p:nvPicPr>
          <p:cNvPr id="1026" name="Picture 2" descr="Image preview">
            <a:extLst>
              <a:ext uri="{FF2B5EF4-FFF2-40B4-BE49-F238E27FC236}">
                <a16:creationId xmlns:a16="http://schemas.microsoft.com/office/drawing/2014/main" id="{01BE89B6-2E14-4BB7-8290-20EC8822A1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445"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11AF3212-D3E3-4947-8252-32DACD8FCE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3174" y="3429000"/>
            <a:ext cx="2976909" cy="266423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F5A3223-B450-4556-B276-9075096CC9A7}"/>
              </a:ext>
            </a:extLst>
          </p:cNvPr>
          <p:cNvSpPr/>
          <p:nvPr/>
        </p:nvSpPr>
        <p:spPr>
          <a:xfrm>
            <a:off x="2785730" y="3965944"/>
            <a:ext cx="871870" cy="261710"/>
          </a:xfrm>
          <a:prstGeom prst="rect">
            <a:avLst/>
          </a:prstGeom>
          <a:solidFill>
            <a:schemeClr val="bg1">
              <a:lumMod val="6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804C3418-A054-470C-A28E-E0B1632D917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3624412"/>
      </p:ext>
    </p:extLst>
  </p:cSld>
  <p:clrMapOvr>
    <a:masterClrMapping/>
  </p:clrMapOvr>
  <mc:AlternateContent xmlns:mc="http://schemas.openxmlformats.org/markup-compatibility/2006" xmlns:p14="http://schemas.microsoft.com/office/powerpoint/2010/main">
    <mc:Choice Requires="p14">
      <p:transition spd="slow" p14:dur="2000" advTm="9213"/>
    </mc:Choice>
    <mc:Fallback xmlns="">
      <p:transition spd="slow" advTm="9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47070" y="38815"/>
            <a:ext cx="5720247" cy="5099304"/>
          </a:xfrm>
          <a:prstGeom prst="rect">
            <a:avLst/>
          </a:prstGeom>
          <a:blipFill>
            <a:blip r:embed="rId6" cstate="print"/>
            <a:stretch>
              <a:fillRect/>
            </a:stretch>
          </a:blipFill>
        </p:spPr>
        <p:txBody>
          <a:bodyPr wrap="square" lIns="0" tIns="0" rIns="0" bIns="0" rtlCol="0"/>
          <a:lstStyle/>
          <a:p>
            <a:endParaRPr/>
          </a:p>
        </p:txBody>
      </p:sp>
      <p:sp>
        <p:nvSpPr>
          <p:cNvPr id="3" name="object 3"/>
          <p:cNvSpPr/>
          <p:nvPr/>
        </p:nvSpPr>
        <p:spPr>
          <a:xfrm>
            <a:off x="2054832" y="511751"/>
            <a:ext cx="2627856" cy="2668712"/>
          </a:xfrm>
          <a:prstGeom prst="rect">
            <a:avLst/>
          </a:prstGeom>
          <a:blipFill>
            <a:blip r:embed="rId7" cstate="print"/>
            <a:stretch>
              <a:fillRect/>
            </a:stretch>
          </a:blipFill>
        </p:spPr>
        <p:txBody>
          <a:bodyPr wrap="square" lIns="0" tIns="0" rIns="0" bIns="0" rtlCol="0"/>
          <a:lstStyle/>
          <a:p>
            <a:endParaRPr/>
          </a:p>
        </p:txBody>
      </p:sp>
      <p:sp>
        <p:nvSpPr>
          <p:cNvPr id="4" name="object 4"/>
          <p:cNvSpPr/>
          <p:nvPr/>
        </p:nvSpPr>
        <p:spPr>
          <a:xfrm>
            <a:off x="9947322" y="5412144"/>
            <a:ext cx="1735974" cy="1389888"/>
          </a:xfrm>
          <a:prstGeom prst="rect">
            <a:avLst/>
          </a:prstGeom>
          <a:blipFill>
            <a:blip r:embed="rId8" cstate="print"/>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D22B93F2-A613-4084-B78A-097EB0AE1E81}"/>
              </a:ext>
            </a:extLst>
          </p:cNvPr>
          <p:cNvSpPr txBox="1"/>
          <p:nvPr/>
        </p:nvSpPr>
        <p:spPr>
          <a:xfrm>
            <a:off x="5512248" y="5552975"/>
            <a:ext cx="3710568" cy="1200329"/>
          </a:xfrm>
          <a:prstGeom prst="rect">
            <a:avLst/>
          </a:prstGeom>
          <a:noFill/>
        </p:spPr>
        <p:txBody>
          <a:bodyPr wrap="square">
            <a:spAutoFit/>
          </a:bodyPr>
          <a:lstStyle/>
          <a:p>
            <a:pPr marL="342900" indent="-342900">
              <a:buAutoNum type="arabicPeriod"/>
            </a:pPr>
            <a:r>
              <a:rPr lang="en-US" b="1" dirty="0">
                <a:solidFill>
                  <a:srgbClr val="0070C0"/>
                </a:solidFill>
              </a:rPr>
              <a:t>DESCRIBE </a:t>
            </a:r>
            <a:r>
              <a:rPr lang="en-US" dirty="0"/>
              <a:t>THE OBJECT</a:t>
            </a:r>
          </a:p>
          <a:p>
            <a:pPr marL="342900" indent="-342900">
              <a:buAutoNum type="arabicPeriod"/>
            </a:pPr>
            <a:r>
              <a:rPr lang="en-US" b="1" dirty="0">
                <a:solidFill>
                  <a:srgbClr val="00B050"/>
                </a:solidFill>
              </a:rPr>
              <a:t>ANALYZE</a:t>
            </a:r>
            <a:r>
              <a:rPr lang="en-US" dirty="0"/>
              <a:t> ITS PURPOSE</a:t>
            </a:r>
          </a:p>
          <a:p>
            <a:pPr marL="342900" indent="-342900">
              <a:buAutoNum type="arabicPeriod"/>
            </a:pPr>
            <a:r>
              <a:rPr lang="en-US" b="1" dirty="0">
                <a:solidFill>
                  <a:schemeClr val="accent6">
                    <a:lumMod val="75000"/>
                  </a:schemeClr>
                </a:solidFill>
              </a:rPr>
              <a:t>TELL </a:t>
            </a:r>
            <a:r>
              <a:rPr lang="en-US" dirty="0"/>
              <a:t>ITS SOURCE</a:t>
            </a:r>
          </a:p>
          <a:p>
            <a:pPr marL="342900" indent="-342900">
              <a:buAutoNum type="arabicPeriod"/>
            </a:pPr>
            <a:r>
              <a:rPr lang="en-US" b="1" dirty="0">
                <a:solidFill>
                  <a:srgbClr val="C00000"/>
                </a:solidFill>
              </a:rPr>
              <a:t>EXPLAIN</a:t>
            </a:r>
            <a:r>
              <a:rPr lang="en-US" dirty="0"/>
              <a:t> ITS MATERIALS</a:t>
            </a:r>
          </a:p>
        </p:txBody>
      </p:sp>
      <p:pic>
        <p:nvPicPr>
          <p:cNvPr id="5" name="Picture 4" descr="A picture containing person, outdoor, holding, person&#10;&#10;Description automatically generated">
            <a:extLst>
              <a:ext uri="{FF2B5EF4-FFF2-40B4-BE49-F238E27FC236}">
                <a16:creationId xmlns:a16="http://schemas.microsoft.com/office/drawing/2014/main" id="{62F370F1-6384-4AC0-89D1-CD31764878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820" y="3567202"/>
            <a:ext cx="2116123" cy="2123631"/>
          </a:xfrm>
          <a:prstGeom prst="rect">
            <a:avLst/>
          </a:prstGeom>
        </p:spPr>
      </p:pic>
      <p:cxnSp>
        <p:nvCxnSpPr>
          <p:cNvPr id="11" name="Straight Connector 10">
            <a:extLst>
              <a:ext uri="{FF2B5EF4-FFF2-40B4-BE49-F238E27FC236}">
                <a16:creationId xmlns:a16="http://schemas.microsoft.com/office/drawing/2014/main" id="{72BF5ADC-0242-42C9-A9C1-2758DBB9CF5B}"/>
              </a:ext>
            </a:extLst>
          </p:cNvPr>
          <p:cNvCxnSpPr/>
          <p:nvPr/>
        </p:nvCxnSpPr>
        <p:spPr>
          <a:xfrm flipV="1">
            <a:off x="2321348" y="3578083"/>
            <a:ext cx="0" cy="293923"/>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person, old, sitting, holding&#10;&#10;Description automatically generated">
            <a:extLst>
              <a:ext uri="{FF2B5EF4-FFF2-40B4-BE49-F238E27FC236}">
                <a16:creationId xmlns:a16="http://schemas.microsoft.com/office/drawing/2014/main" id="{C3CA8CE0-0932-4078-B6DC-9397F7F252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32489" y="3567202"/>
            <a:ext cx="2116123" cy="2195391"/>
          </a:xfrm>
          <a:prstGeom prst="rect">
            <a:avLst/>
          </a:prstGeom>
        </p:spPr>
      </p:pic>
      <p:pic>
        <p:nvPicPr>
          <p:cNvPr id="8" name="Audio 7">
            <a:hlinkClick r:id="" action="ppaction://media"/>
            <a:extLst>
              <a:ext uri="{FF2B5EF4-FFF2-40B4-BE49-F238E27FC236}">
                <a16:creationId xmlns:a16="http://schemas.microsoft.com/office/drawing/2014/main" id="{DEF3850A-CA91-4E0F-8AE3-42F727F3A8EB}"/>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633200" y="62992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0721"/>
    </mc:Choice>
    <mc:Fallback xmlns="">
      <p:transition spd="slow" advTm="40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bldLst>
      <p:bldP spid="2" grpId="0" animBg="1"/>
      <p:bldP spid="3" grpId="0" animBg="1"/>
      <p:bldP spid="4"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55866" y="569975"/>
            <a:ext cx="4820411" cy="4549140"/>
          </a:xfrm>
          <a:prstGeom prst="rect">
            <a:avLst/>
          </a:prstGeom>
          <a:blipFill>
            <a:blip r:embed="rId5" cstate="print"/>
            <a:stretch>
              <a:fillRect/>
            </a:stretch>
          </a:blipFill>
        </p:spPr>
        <p:txBody>
          <a:bodyPr wrap="square" lIns="0" tIns="0" rIns="0" bIns="0" rtlCol="0"/>
          <a:lstStyle/>
          <a:p>
            <a:endParaRPr/>
          </a:p>
        </p:txBody>
      </p:sp>
      <p:sp>
        <p:nvSpPr>
          <p:cNvPr id="3" name="object 3"/>
          <p:cNvSpPr/>
          <p:nvPr/>
        </p:nvSpPr>
        <p:spPr>
          <a:xfrm>
            <a:off x="3201661" y="269560"/>
            <a:ext cx="3808476" cy="2814828"/>
          </a:xfrm>
          <a:prstGeom prst="rect">
            <a:avLst/>
          </a:prstGeom>
          <a:blipFill>
            <a:blip r:embed="rId6"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215723" y="918704"/>
            <a:ext cx="4200957" cy="566822"/>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C00000"/>
                </a:solidFill>
                <a:latin typeface="Segoe UI Historic" panose="020B0502040204020203" pitchFamily="34" charset="0"/>
                <a:ea typeface="Segoe UI Historic" panose="020B0502040204020203" pitchFamily="34" charset="0"/>
                <a:cs typeface="Segoe UI Historic" panose="020B0502040204020203" pitchFamily="34" charset="0"/>
              </a:rPr>
              <a:t>Bull</a:t>
            </a:r>
            <a:r>
              <a:rPr sz="3600" b="1" spc="-80" dirty="0">
                <a:solidFill>
                  <a:srgbClr val="C00000"/>
                </a:solidFill>
                <a:latin typeface="Segoe UI Historic" panose="020B0502040204020203" pitchFamily="34" charset="0"/>
                <a:ea typeface="Segoe UI Historic" panose="020B0502040204020203" pitchFamily="34" charset="0"/>
                <a:cs typeface="Segoe UI Historic" panose="020B0502040204020203" pitchFamily="34" charset="0"/>
              </a:rPr>
              <a:t> </a:t>
            </a:r>
            <a:r>
              <a:rPr sz="3600" b="1" dirty="0">
                <a:solidFill>
                  <a:srgbClr val="C00000"/>
                </a:solidFill>
                <a:latin typeface="Segoe UI Historic" panose="020B0502040204020203" pitchFamily="34" charset="0"/>
                <a:ea typeface="Segoe UI Historic" panose="020B0502040204020203" pitchFamily="34" charset="0"/>
                <a:cs typeface="Segoe UI Historic" panose="020B0502040204020203" pitchFamily="34" charset="0"/>
              </a:rPr>
              <a:t>blinder</a:t>
            </a:r>
          </a:p>
        </p:txBody>
      </p:sp>
      <p:sp>
        <p:nvSpPr>
          <p:cNvPr id="6" name="object 6"/>
          <p:cNvSpPr txBox="1"/>
          <p:nvPr/>
        </p:nvSpPr>
        <p:spPr>
          <a:xfrm>
            <a:off x="542982" y="3710540"/>
            <a:ext cx="6612884" cy="2597506"/>
          </a:xfrm>
          <a:prstGeom prst="rect">
            <a:avLst/>
          </a:prstGeom>
        </p:spPr>
        <p:txBody>
          <a:bodyPr vert="horz" wrap="square" lIns="0" tIns="12065" rIns="0" bIns="0" rtlCol="0">
            <a:spAutoFit/>
          </a:bodyPr>
          <a:lstStyle/>
          <a:p>
            <a:pPr marL="12700" marR="5080">
              <a:lnSpc>
                <a:spcPct val="100000"/>
              </a:lnSpc>
              <a:spcBef>
                <a:spcPts val="95"/>
              </a:spcBef>
            </a:pPr>
            <a:r>
              <a:rPr sz="2800" b="1" spc="-10" dirty="0">
                <a:latin typeface="Segoe UI Historic" panose="020B0502040204020203" pitchFamily="34" charset="0"/>
                <a:ea typeface="Segoe UI Historic" panose="020B0502040204020203" pitchFamily="34" charset="0"/>
                <a:cs typeface="Segoe UI Historic" panose="020B0502040204020203" pitchFamily="34" charset="0"/>
              </a:rPr>
              <a:t>With </a:t>
            </a:r>
            <a:r>
              <a:rPr sz="2800" b="1" spc="-5" dirty="0">
                <a:latin typeface="Segoe UI Historic" panose="020B0502040204020203" pitchFamily="34" charset="0"/>
                <a:ea typeface="Segoe UI Historic" panose="020B0502040204020203" pitchFamily="34" charset="0"/>
                <a:cs typeface="Segoe UI Historic" panose="020B0502040204020203" pitchFamily="34" charset="0"/>
              </a:rPr>
              <a:t>a blinder on, the bull </a:t>
            </a:r>
            <a:r>
              <a:rPr sz="2800" b="1" spc="-10" dirty="0">
                <a:latin typeface="Segoe UI Historic" panose="020B0502040204020203" pitchFamily="34" charset="0"/>
                <a:ea typeface="Segoe UI Historic" panose="020B0502040204020203" pitchFamily="34" charset="0"/>
                <a:cs typeface="Segoe UI Historic" panose="020B0502040204020203" pitchFamily="34" charset="0"/>
              </a:rPr>
              <a:t>can </a:t>
            </a:r>
            <a:r>
              <a:rPr sz="2800" b="1" spc="-5" dirty="0">
                <a:latin typeface="Segoe UI Historic" panose="020B0502040204020203" pitchFamily="34" charset="0"/>
                <a:ea typeface="Segoe UI Historic" panose="020B0502040204020203" pitchFamily="34" charset="0"/>
                <a:cs typeface="Segoe UI Historic" panose="020B0502040204020203" pitchFamily="34" charset="0"/>
              </a:rPr>
              <a:t>only see  when his head is </a:t>
            </a:r>
            <a:r>
              <a:rPr sz="2800" b="1" spc="-10" dirty="0">
                <a:latin typeface="Segoe UI Historic" panose="020B0502040204020203" pitchFamily="34" charset="0"/>
                <a:ea typeface="Segoe UI Historic" panose="020B0502040204020203" pitchFamily="34" charset="0"/>
                <a:cs typeface="Segoe UI Historic" panose="020B0502040204020203" pitchFamily="34" charset="0"/>
              </a:rPr>
              <a:t>upright. </a:t>
            </a:r>
            <a:r>
              <a:rPr sz="2800" b="1" spc="-5" dirty="0">
                <a:latin typeface="Segoe UI Historic" panose="020B0502040204020203" pitchFamily="34" charset="0"/>
                <a:ea typeface="Segoe UI Historic" panose="020B0502040204020203" pitchFamily="34" charset="0"/>
                <a:cs typeface="Segoe UI Historic" panose="020B0502040204020203" pitchFamily="34" charset="0"/>
              </a:rPr>
              <a:t>It </a:t>
            </a:r>
            <a:r>
              <a:rPr sz="2800" b="1" spc="-10" dirty="0">
                <a:latin typeface="Segoe UI Historic" panose="020B0502040204020203" pitchFamily="34" charset="0"/>
                <a:ea typeface="Segoe UI Historic" panose="020B0502040204020203" pitchFamily="34" charset="0"/>
                <a:cs typeface="Segoe UI Historic" panose="020B0502040204020203" pitchFamily="34" charset="0"/>
              </a:rPr>
              <a:t>was </a:t>
            </a:r>
            <a:r>
              <a:rPr sz="2800" b="1" spc="-15" dirty="0">
                <a:latin typeface="Segoe UI Historic" panose="020B0502040204020203" pitchFamily="34" charset="0"/>
                <a:ea typeface="Segoe UI Historic" panose="020B0502040204020203" pitchFamily="34" charset="0"/>
                <a:cs typeface="Segoe UI Historic" panose="020B0502040204020203" pitchFamily="34" charset="0"/>
              </a:rPr>
              <a:t>protection </a:t>
            </a:r>
            <a:r>
              <a:rPr sz="2800" b="1" spc="-20" dirty="0">
                <a:latin typeface="Segoe UI Historic" panose="020B0502040204020203" pitchFamily="34" charset="0"/>
                <a:ea typeface="Segoe UI Historic" panose="020B0502040204020203" pitchFamily="34" charset="0"/>
                <a:cs typeface="Segoe UI Historic" panose="020B0502040204020203" pitchFamily="34" charset="0"/>
              </a:rPr>
              <a:t>for </a:t>
            </a:r>
            <a:r>
              <a:rPr sz="2800" b="1" spc="-5" dirty="0">
                <a:latin typeface="Segoe UI Historic" panose="020B0502040204020203" pitchFamily="34" charset="0"/>
                <a:ea typeface="Segoe UI Historic" panose="020B0502040204020203" pitchFamily="34" charset="0"/>
                <a:cs typeface="Segoe UI Historic" panose="020B0502040204020203" pitchFamily="34" charset="0"/>
              </a:rPr>
              <a:t>the </a:t>
            </a:r>
            <a:r>
              <a:rPr sz="2800" b="1" spc="-45" dirty="0">
                <a:latin typeface="Segoe UI Historic" panose="020B0502040204020203" pitchFamily="34" charset="0"/>
                <a:ea typeface="Segoe UI Historic" panose="020B0502040204020203" pitchFamily="34" charset="0"/>
                <a:cs typeface="Segoe UI Historic" panose="020B0502040204020203" pitchFamily="34" charset="0"/>
              </a:rPr>
              <a:t>farmer. </a:t>
            </a:r>
            <a:r>
              <a:rPr sz="2800" b="1" spc="-5" dirty="0">
                <a:latin typeface="Segoe UI Historic" panose="020B0502040204020203" pitchFamily="34" charset="0"/>
                <a:ea typeface="Segoe UI Historic" panose="020B0502040204020203" pitchFamily="34" charset="0"/>
                <a:cs typeface="Segoe UI Historic" panose="020B0502040204020203" pitchFamily="34" charset="0"/>
              </a:rPr>
              <a:t>The blinder </a:t>
            </a:r>
            <a:r>
              <a:rPr sz="2800" b="1" spc="-10" dirty="0">
                <a:latin typeface="Segoe UI Historic" panose="020B0502040204020203" pitchFamily="34" charset="0"/>
                <a:ea typeface="Segoe UI Historic" panose="020B0502040204020203" pitchFamily="34" charset="0"/>
                <a:cs typeface="Segoe UI Historic" panose="020B0502040204020203" pitchFamily="34" charset="0"/>
              </a:rPr>
              <a:t>was </a:t>
            </a:r>
            <a:r>
              <a:rPr sz="2800" b="1" spc="-5" dirty="0">
                <a:latin typeface="Segoe UI Historic" panose="020B0502040204020203" pitchFamily="34" charset="0"/>
                <a:ea typeface="Segoe UI Historic" panose="020B0502040204020203" pitchFamily="34" charset="0"/>
                <a:cs typeface="Segoe UI Historic" panose="020B0502040204020203" pitchFamily="34" charset="0"/>
              </a:rPr>
              <a:t>used </a:t>
            </a:r>
            <a:r>
              <a:rPr sz="2800" b="1" spc="-15" dirty="0">
                <a:latin typeface="Segoe UI Historic" panose="020B0502040204020203" pitchFamily="34" charset="0"/>
                <a:ea typeface="Segoe UI Historic" panose="020B0502040204020203" pitchFamily="34" charset="0"/>
                <a:cs typeface="Segoe UI Historic" panose="020B0502040204020203" pitchFamily="34" charset="0"/>
              </a:rPr>
              <a:t>to control and/or </a:t>
            </a:r>
            <a:r>
              <a:rPr sz="2800" b="1" spc="-20" dirty="0">
                <a:latin typeface="Segoe UI Historic" panose="020B0502040204020203" pitchFamily="34" charset="0"/>
                <a:ea typeface="Segoe UI Historic" panose="020B0502040204020203" pitchFamily="34" charset="0"/>
                <a:cs typeface="Segoe UI Historic" panose="020B0502040204020203" pitchFamily="34" charset="0"/>
              </a:rPr>
              <a:t>prevent </a:t>
            </a:r>
            <a:r>
              <a:rPr sz="2800" b="1" spc="-5" dirty="0">
                <a:latin typeface="Segoe UI Historic" panose="020B0502040204020203" pitchFamily="34" charset="0"/>
                <a:ea typeface="Segoe UI Historic" panose="020B0502040204020203" pitchFamily="34" charset="0"/>
                <a:cs typeface="Segoe UI Historic" panose="020B0502040204020203" pitchFamily="34" charset="0"/>
              </a:rPr>
              <a:t>animals (particularly </a:t>
            </a:r>
            <a:r>
              <a:rPr sz="2800" b="1" spc="-10" dirty="0">
                <a:latin typeface="Segoe UI Historic" panose="020B0502040204020203" pitchFamily="34" charset="0"/>
                <a:ea typeface="Segoe UI Historic" panose="020B0502040204020203" pitchFamily="34" charset="0"/>
                <a:cs typeface="Segoe UI Historic" panose="020B0502040204020203" pitchFamily="34" charset="0"/>
              </a:rPr>
              <a:t>vicious </a:t>
            </a:r>
            <a:r>
              <a:rPr sz="2800" b="1" spc="-5" dirty="0">
                <a:latin typeface="Segoe UI Historic" panose="020B0502040204020203" pitchFamily="34" charset="0"/>
                <a:ea typeface="Segoe UI Historic" panose="020B0502040204020203" pitchFamily="34" charset="0"/>
                <a:cs typeface="Segoe UI Historic" panose="020B0502040204020203" pitchFamily="34" charset="0"/>
              </a:rPr>
              <a:t>bulls) </a:t>
            </a:r>
            <a:r>
              <a:rPr sz="2800" b="1" spc="-15" dirty="0">
                <a:latin typeface="Segoe UI Historic" panose="020B0502040204020203" pitchFamily="34" charset="0"/>
                <a:ea typeface="Segoe UI Historic" panose="020B0502040204020203" pitchFamily="34" charset="0"/>
                <a:cs typeface="Segoe UI Historic" panose="020B0502040204020203" pitchFamily="34" charset="0"/>
              </a:rPr>
              <a:t>from </a:t>
            </a:r>
            <a:r>
              <a:rPr sz="2800" b="1" spc="-10" dirty="0">
                <a:latin typeface="Segoe UI Historic" panose="020B0502040204020203" pitchFamily="34" charset="0"/>
                <a:ea typeface="Segoe UI Historic" panose="020B0502040204020203" pitchFamily="34" charset="0"/>
                <a:cs typeface="Segoe UI Historic" panose="020B0502040204020203" pitchFamily="34" charset="0"/>
              </a:rPr>
              <a:t>charging persons </a:t>
            </a:r>
            <a:r>
              <a:rPr sz="2800" b="1" spc="-5" dirty="0">
                <a:latin typeface="Segoe UI Historic" panose="020B0502040204020203" pitchFamily="34" charset="0"/>
                <a:ea typeface="Segoe UI Historic" panose="020B0502040204020203" pitchFamily="34" charset="0"/>
                <a:cs typeface="Segoe UI Historic" panose="020B0502040204020203" pitchFamily="34" charset="0"/>
              </a:rPr>
              <a:t>or other animals.</a:t>
            </a:r>
            <a:endParaRPr sz="280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7" name="object 7"/>
          <p:cNvSpPr/>
          <p:nvPr/>
        </p:nvSpPr>
        <p:spPr>
          <a:xfrm>
            <a:off x="10008967" y="5119115"/>
            <a:ext cx="1735974" cy="1389888"/>
          </a:xfrm>
          <a:prstGeom prst="rect">
            <a:avLst/>
          </a:prstGeom>
          <a:blipFill>
            <a:blip r:embed="rId7" cstate="print"/>
            <a:stretch>
              <a:fillRect/>
            </a:stretch>
          </a:blipFill>
        </p:spPr>
        <p:txBody>
          <a:bodyPr wrap="square" lIns="0" tIns="0" rIns="0" bIns="0" rtlCol="0"/>
          <a:lstStyle/>
          <a:p>
            <a:endParaRPr/>
          </a:p>
        </p:txBody>
      </p:sp>
      <p:pic>
        <p:nvPicPr>
          <p:cNvPr id="9" name="Audio 8">
            <a:hlinkClick r:id="" action="ppaction://media"/>
            <a:extLst>
              <a:ext uri="{FF2B5EF4-FFF2-40B4-BE49-F238E27FC236}">
                <a16:creationId xmlns:a16="http://schemas.microsoft.com/office/drawing/2014/main" id="{2C12A608-59FF-4FDB-BE60-05AA39C360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710"/>
    </mc:Choice>
    <mc:Fallback xmlns="">
      <p:transition spd="slow" advTm="27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40536" y="911352"/>
            <a:ext cx="5081016" cy="4757928"/>
          </a:xfrm>
          <a:prstGeom prst="rect">
            <a:avLst/>
          </a:prstGeom>
          <a:blipFill>
            <a:blip r:embed="rId5" cstate="print"/>
            <a:stretch>
              <a:fillRect/>
            </a:stretch>
          </a:blipFill>
        </p:spPr>
        <p:txBody>
          <a:bodyPr wrap="square" lIns="0" tIns="0" rIns="0" bIns="0" rtlCol="0"/>
          <a:lstStyle/>
          <a:p>
            <a:endParaRPr/>
          </a:p>
        </p:txBody>
      </p:sp>
      <p:sp>
        <p:nvSpPr>
          <p:cNvPr id="3" name="object 3"/>
          <p:cNvSpPr/>
          <p:nvPr/>
        </p:nvSpPr>
        <p:spPr>
          <a:xfrm>
            <a:off x="6892830" y="268185"/>
            <a:ext cx="2600492" cy="2711322"/>
          </a:xfrm>
          <a:prstGeom prst="rect">
            <a:avLst/>
          </a:prstGeom>
          <a:blipFill>
            <a:blip r:embed="rId6" cstate="print"/>
            <a:stretch>
              <a:fillRect/>
            </a:stretch>
          </a:blipFill>
        </p:spPr>
        <p:txBody>
          <a:bodyPr wrap="square" lIns="0" tIns="0" rIns="0" bIns="0" rtlCol="0"/>
          <a:lstStyle/>
          <a:p>
            <a:endParaRPr/>
          </a:p>
        </p:txBody>
      </p:sp>
      <p:sp>
        <p:nvSpPr>
          <p:cNvPr id="4" name="object 4"/>
          <p:cNvSpPr/>
          <p:nvPr/>
        </p:nvSpPr>
        <p:spPr>
          <a:xfrm>
            <a:off x="10008967" y="5119115"/>
            <a:ext cx="1735974" cy="1389888"/>
          </a:xfrm>
          <a:prstGeom prst="rect">
            <a:avLst/>
          </a:prstGeom>
          <a:blipFill>
            <a:blip r:embed="rId7" cstate="print"/>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19CF95D9-2E4F-4E78-B3D1-B9EAC1113720}"/>
              </a:ext>
            </a:extLst>
          </p:cNvPr>
          <p:cNvSpPr txBox="1"/>
          <p:nvPr/>
        </p:nvSpPr>
        <p:spPr>
          <a:xfrm>
            <a:off x="6537402" y="5308674"/>
            <a:ext cx="6094140" cy="1200329"/>
          </a:xfrm>
          <a:prstGeom prst="rect">
            <a:avLst/>
          </a:prstGeom>
          <a:noFill/>
        </p:spPr>
        <p:txBody>
          <a:bodyPr wrap="square">
            <a:spAutoFit/>
          </a:bodyPr>
          <a:lstStyle/>
          <a:p>
            <a:pPr marL="342900" indent="-342900">
              <a:buAutoNum type="arabicPeriod"/>
            </a:pPr>
            <a:r>
              <a:rPr lang="en-US" b="1" dirty="0">
                <a:solidFill>
                  <a:srgbClr val="0070C0"/>
                </a:solidFill>
              </a:rPr>
              <a:t>DESCRIBE </a:t>
            </a:r>
            <a:r>
              <a:rPr lang="en-US" dirty="0"/>
              <a:t>THE OBJECT</a:t>
            </a:r>
          </a:p>
          <a:p>
            <a:pPr marL="342900" indent="-342900">
              <a:buAutoNum type="arabicPeriod"/>
            </a:pPr>
            <a:r>
              <a:rPr lang="en-US" b="1" dirty="0">
                <a:solidFill>
                  <a:srgbClr val="00B050"/>
                </a:solidFill>
              </a:rPr>
              <a:t>ANALYZE</a:t>
            </a:r>
            <a:r>
              <a:rPr lang="en-US" dirty="0"/>
              <a:t> ITS PURPOSE</a:t>
            </a:r>
          </a:p>
          <a:p>
            <a:pPr marL="342900" indent="-342900">
              <a:buAutoNum type="arabicPeriod"/>
            </a:pPr>
            <a:r>
              <a:rPr lang="en-US" b="1" dirty="0">
                <a:solidFill>
                  <a:schemeClr val="accent6">
                    <a:lumMod val="75000"/>
                  </a:schemeClr>
                </a:solidFill>
              </a:rPr>
              <a:t>TELL </a:t>
            </a:r>
            <a:r>
              <a:rPr lang="en-US" dirty="0"/>
              <a:t>ITS SOURCE</a:t>
            </a:r>
          </a:p>
          <a:p>
            <a:pPr marL="342900" indent="-342900">
              <a:buAutoNum type="arabicPeriod"/>
            </a:pPr>
            <a:r>
              <a:rPr lang="en-US" b="1" dirty="0">
                <a:solidFill>
                  <a:srgbClr val="C00000"/>
                </a:solidFill>
              </a:rPr>
              <a:t>EXPLAIN</a:t>
            </a:r>
            <a:r>
              <a:rPr lang="en-US" dirty="0"/>
              <a:t> ITS MATERIALS</a:t>
            </a:r>
          </a:p>
        </p:txBody>
      </p:sp>
      <p:pic>
        <p:nvPicPr>
          <p:cNvPr id="7" name="Picture 6" descr="A person holding a glove&#10;&#10;Description automatically generated">
            <a:extLst>
              <a:ext uri="{FF2B5EF4-FFF2-40B4-BE49-F238E27FC236}">
                <a16:creationId xmlns:a16="http://schemas.microsoft.com/office/drawing/2014/main" id="{E1C05E71-BB0F-4A74-BD2D-5BE929A1CD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08967" y="3429000"/>
            <a:ext cx="1428263" cy="1643351"/>
          </a:xfrm>
          <a:prstGeom prst="rect">
            <a:avLst/>
          </a:prstGeom>
        </p:spPr>
      </p:pic>
      <p:pic>
        <p:nvPicPr>
          <p:cNvPr id="9" name="Picture 8" descr="A picture containing person, holding, sitting, person&#10;&#10;Description automatically generated">
            <a:extLst>
              <a:ext uri="{FF2B5EF4-FFF2-40B4-BE49-F238E27FC236}">
                <a16:creationId xmlns:a16="http://schemas.microsoft.com/office/drawing/2014/main" id="{F4C26D07-64EA-4615-A063-98CBD50856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49346" y="3429000"/>
            <a:ext cx="1428263" cy="1613354"/>
          </a:xfrm>
          <a:prstGeom prst="rect">
            <a:avLst/>
          </a:prstGeom>
        </p:spPr>
      </p:pic>
      <p:pic>
        <p:nvPicPr>
          <p:cNvPr id="5" name="Audio 4">
            <a:hlinkClick r:id="" action="ppaction://media"/>
            <a:extLst>
              <a:ext uri="{FF2B5EF4-FFF2-40B4-BE49-F238E27FC236}">
                <a16:creationId xmlns:a16="http://schemas.microsoft.com/office/drawing/2014/main" id="{A416EBB5-56AD-4873-AB42-830FFB9FEF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741"/>
    </mc:Choice>
    <mc:Fallback xmlns="">
      <p:transition spd="slow" advTm="29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8462" y="408894"/>
            <a:ext cx="4017660" cy="1243930"/>
          </a:xfrm>
          <a:prstGeom prst="rect">
            <a:avLst/>
          </a:prstGeom>
        </p:spPr>
        <p:txBody>
          <a:bodyPr vert="horz" wrap="square" lIns="0" tIns="12700" rIns="0" bIns="0" rtlCol="0">
            <a:spAutoFit/>
          </a:bodyPr>
          <a:lstStyle/>
          <a:p>
            <a:pPr marL="12700" marR="5080">
              <a:lnSpc>
                <a:spcPct val="100000"/>
              </a:lnSpc>
              <a:spcBef>
                <a:spcPts val="100"/>
              </a:spcBef>
            </a:pPr>
            <a:r>
              <a:rPr sz="4000" b="1" spc="-20" dirty="0">
                <a:solidFill>
                  <a:srgbClr val="C00000"/>
                </a:solidFill>
                <a:latin typeface="Segoe UI Historic" panose="020B0502040204020203" pitchFamily="34" charset="0"/>
                <a:ea typeface="Segoe UI Historic" panose="020B0502040204020203" pitchFamily="34" charset="0"/>
                <a:cs typeface="Segoe UI Historic" panose="020B0502040204020203" pitchFamily="34" charset="0"/>
              </a:rPr>
              <a:t>Butter </a:t>
            </a:r>
            <a:r>
              <a:rPr sz="4000" b="1" spc="-5" dirty="0">
                <a:solidFill>
                  <a:srgbClr val="C00000"/>
                </a:solidFill>
                <a:latin typeface="Segoe UI Historic" panose="020B0502040204020203" pitchFamily="34" charset="0"/>
                <a:ea typeface="Segoe UI Historic" panose="020B0502040204020203" pitchFamily="34" charset="0"/>
                <a:cs typeface="Segoe UI Historic" panose="020B0502040204020203" pitchFamily="34" charset="0"/>
              </a:rPr>
              <a:t>Mold  </a:t>
            </a:r>
            <a:r>
              <a:rPr sz="2800" b="1" spc="-5" dirty="0">
                <a:latin typeface="Segoe UI Historic" panose="020B0502040204020203" pitchFamily="34" charset="0"/>
                <a:ea typeface="Segoe UI Historic" panose="020B0502040204020203" pitchFamily="34" charset="0"/>
                <a:cs typeface="Segoe UI Historic" panose="020B0502040204020203" pitchFamily="34" charset="0"/>
              </a:rPr>
              <a:t>Or</a:t>
            </a:r>
            <a:r>
              <a:rPr sz="4000" b="1" spc="-5" dirty="0">
                <a:solidFill>
                  <a:srgbClr val="C00000"/>
                </a:solidFill>
                <a:latin typeface="Segoe UI Historic" panose="020B0502040204020203" pitchFamily="34" charset="0"/>
                <a:ea typeface="Segoe UI Historic" panose="020B0502040204020203" pitchFamily="34" charset="0"/>
                <a:cs typeface="Segoe UI Historic" panose="020B0502040204020203" pitchFamily="34" charset="0"/>
              </a:rPr>
              <a:t> </a:t>
            </a:r>
            <a:r>
              <a:rPr sz="4000" b="1" spc="-20" dirty="0">
                <a:solidFill>
                  <a:srgbClr val="C00000"/>
                </a:solidFill>
                <a:latin typeface="Segoe UI Historic" panose="020B0502040204020203" pitchFamily="34" charset="0"/>
                <a:ea typeface="Segoe UI Historic" panose="020B0502040204020203" pitchFamily="34" charset="0"/>
                <a:cs typeface="Segoe UI Historic" panose="020B0502040204020203" pitchFamily="34" charset="0"/>
              </a:rPr>
              <a:t>Butter</a:t>
            </a:r>
            <a:r>
              <a:rPr sz="4000" b="1" spc="-80" dirty="0">
                <a:solidFill>
                  <a:srgbClr val="C00000"/>
                </a:solidFill>
                <a:latin typeface="Segoe UI Historic" panose="020B0502040204020203" pitchFamily="34" charset="0"/>
                <a:ea typeface="Segoe UI Historic" panose="020B0502040204020203" pitchFamily="34" charset="0"/>
                <a:cs typeface="Segoe UI Historic" panose="020B0502040204020203" pitchFamily="34" charset="0"/>
              </a:rPr>
              <a:t> </a:t>
            </a:r>
            <a:r>
              <a:rPr sz="4000" b="1" spc="-10" dirty="0">
                <a:solidFill>
                  <a:srgbClr val="C00000"/>
                </a:solidFill>
                <a:latin typeface="Segoe UI Historic" panose="020B0502040204020203" pitchFamily="34" charset="0"/>
                <a:ea typeface="Segoe UI Historic" panose="020B0502040204020203" pitchFamily="34" charset="0"/>
                <a:cs typeface="Segoe UI Historic" panose="020B0502040204020203" pitchFamily="34" charset="0"/>
              </a:rPr>
              <a:t>press</a:t>
            </a:r>
            <a:endParaRPr sz="4000" b="1" dirty="0">
              <a:solidFill>
                <a:srgbClr val="C00000"/>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4" name="object 4"/>
          <p:cNvSpPr txBox="1"/>
          <p:nvPr/>
        </p:nvSpPr>
        <p:spPr>
          <a:xfrm>
            <a:off x="446533" y="2408352"/>
            <a:ext cx="5311140" cy="3705502"/>
          </a:xfrm>
          <a:prstGeom prst="rect">
            <a:avLst/>
          </a:prstGeom>
        </p:spPr>
        <p:txBody>
          <a:bodyPr vert="horz" wrap="square" lIns="0" tIns="12065" rIns="0" bIns="0" rtlCol="0">
            <a:spAutoFit/>
          </a:bodyPr>
          <a:lstStyle/>
          <a:p>
            <a:pPr marL="12700" marR="424815">
              <a:lnSpc>
                <a:spcPct val="100000"/>
              </a:lnSpc>
              <a:spcBef>
                <a:spcPts val="95"/>
              </a:spcBef>
            </a:pPr>
            <a:r>
              <a:rPr sz="2400" b="1" spc="-15" dirty="0">
                <a:latin typeface="Segoe UI Historic" panose="020B0502040204020203" pitchFamily="34" charset="0"/>
                <a:ea typeface="Segoe UI Historic" panose="020B0502040204020203" pitchFamily="34" charset="0"/>
                <a:cs typeface="Segoe UI Historic" panose="020B0502040204020203" pitchFamily="34" charset="0"/>
              </a:rPr>
              <a:t>Butter </a:t>
            </a:r>
            <a:r>
              <a:rPr sz="2400" b="1" spc="-10" dirty="0">
                <a:latin typeface="Segoe UI Historic" panose="020B0502040204020203" pitchFamily="34" charset="0"/>
                <a:ea typeface="Segoe UI Historic" panose="020B0502040204020203" pitchFamily="34" charset="0"/>
                <a:cs typeface="Segoe UI Historic" panose="020B0502040204020203" pitchFamily="34" charset="0"/>
              </a:rPr>
              <a:t>presses </a:t>
            </a:r>
            <a:r>
              <a:rPr sz="2400" b="1" spc="-25" dirty="0">
                <a:latin typeface="Segoe UI Historic" panose="020B0502040204020203" pitchFamily="34" charset="0"/>
                <a:ea typeface="Segoe UI Historic" panose="020B0502040204020203" pitchFamily="34" charset="0"/>
                <a:cs typeface="Segoe UI Historic" panose="020B0502040204020203" pitchFamily="34" charset="0"/>
              </a:rPr>
              <a:t>make </a:t>
            </a:r>
            <a:r>
              <a:rPr sz="2400" b="1" spc="-20" dirty="0">
                <a:latin typeface="Segoe UI Historic" panose="020B0502040204020203" pitchFamily="34" charset="0"/>
                <a:ea typeface="Segoe UI Historic" panose="020B0502040204020203" pitchFamily="34" charset="0"/>
                <a:cs typeface="Segoe UI Historic" panose="020B0502040204020203" pitchFamily="34" charset="0"/>
              </a:rPr>
              <a:t>butter </a:t>
            </a:r>
            <a:r>
              <a:rPr sz="2400" b="1" spc="-15" dirty="0">
                <a:latin typeface="Segoe UI Historic" panose="020B0502040204020203" pitchFamily="34" charset="0"/>
                <a:ea typeface="Segoe UI Historic" panose="020B0502040204020203" pitchFamily="34" charset="0"/>
                <a:cs typeface="Segoe UI Historic" panose="020B0502040204020203" pitchFamily="34" charset="0"/>
              </a:rPr>
              <a:t>more  </a:t>
            </a:r>
            <a:r>
              <a:rPr sz="2400" b="1" spc="-10" dirty="0">
                <a:latin typeface="Segoe UI Historic" panose="020B0502040204020203" pitchFamily="34" charset="0"/>
                <a:ea typeface="Segoe UI Historic" panose="020B0502040204020203" pitchFamily="34" charset="0"/>
                <a:cs typeface="Segoe UI Historic" panose="020B0502040204020203" pitchFamily="34" charset="0"/>
              </a:rPr>
              <a:t>visually </a:t>
            </a:r>
            <a:r>
              <a:rPr sz="2400" b="1" spc="-5" dirty="0">
                <a:latin typeface="Segoe UI Historic" panose="020B0502040204020203" pitchFamily="34" charset="0"/>
                <a:ea typeface="Segoe UI Historic" panose="020B0502040204020203" pitchFamily="34" charset="0"/>
                <a:cs typeface="Segoe UI Historic" panose="020B0502040204020203" pitchFamily="34" charset="0"/>
              </a:rPr>
              <a:t>appealing </a:t>
            </a:r>
            <a:r>
              <a:rPr sz="2400" b="1" spc="-20" dirty="0">
                <a:latin typeface="Segoe UI Historic" panose="020B0502040204020203" pitchFamily="34" charset="0"/>
                <a:ea typeface="Segoe UI Historic" panose="020B0502040204020203" pitchFamily="34" charset="0"/>
                <a:cs typeface="Segoe UI Historic" panose="020B0502040204020203" pitchFamily="34" charset="0"/>
              </a:rPr>
              <a:t>for </a:t>
            </a:r>
            <a:r>
              <a:rPr sz="2400" b="1" spc="-10" dirty="0">
                <a:latin typeface="Segoe UI Historic" panose="020B0502040204020203" pitchFamily="34" charset="0"/>
                <a:ea typeface="Segoe UI Historic" panose="020B0502040204020203" pitchFamily="34" charset="0"/>
                <a:cs typeface="Segoe UI Historic" panose="020B0502040204020203" pitchFamily="34" charset="0"/>
              </a:rPr>
              <a:t>table</a:t>
            </a:r>
            <a:r>
              <a:rPr sz="2400" b="1" spc="85" dirty="0">
                <a:latin typeface="Segoe UI Historic" panose="020B0502040204020203" pitchFamily="34" charset="0"/>
                <a:ea typeface="Segoe UI Historic" panose="020B0502040204020203" pitchFamily="34" charset="0"/>
                <a:cs typeface="Segoe UI Historic" panose="020B0502040204020203" pitchFamily="34" charset="0"/>
              </a:rPr>
              <a:t> </a:t>
            </a:r>
            <a:r>
              <a:rPr sz="2400" b="1" spc="-5" dirty="0">
                <a:latin typeface="Segoe UI Historic" panose="020B0502040204020203" pitchFamily="34" charset="0"/>
                <a:ea typeface="Segoe UI Historic" panose="020B0502040204020203" pitchFamily="34" charset="0"/>
                <a:cs typeface="Segoe UI Historic" panose="020B0502040204020203" pitchFamily="34" charset="0"/>
              </a:rPr>
              <a:t>use.</a:t>
            </a:r>
            <a:endParaRPr sz="2400" dirty="0">
              <a:latin typeface="Segoe UI Historic" panose="020B0502040204020203" pitchFamily="34" charset="0"/>
              <a:ea typeface="Segoe UI Historic" panose="020B0502040204020203" pitchFamily="34" charset="0"/>
              <a:cs typeface="Segoe UI Historic" panose="020B0502040204020203" pitchFamily="34" charset="0"/>
            </a:endParaRPr>
          </a:p>
          <a:p>
            <a:pPr marL="12700" marR="5080">
              <a:lnSpc>
                <a:spcPct val="100000"/>
              </a:lnSpc>
            </a:pPr>
            <a:r>
              <a:rPr sz="2400" b="1" spc="-10" dirty="0">
                <a:latin typeface="Segoe UI Historic" panose="020B0502040204020203" pitchFamily="34" charset="0"/>
                <a:ea typeface="Segoe UI Historic" panose="020B0502040204020203" pitchFamily="34" charset="0"/>
                <a:cs typeface="Segoe UI Historic" panose="020B0502040204020203" pitchFamily="34" charset="0"/>
              </a:rPr>
              <a:t>When </a:t>
            </a:r>
            <a:r>
              <a:rPr sz="2400" b="1" spc="-5" dirty="0">
                <a:latin typeface="Segoe UI Historic" panose="020B0502040204020203" pitchFamily="34" charset="0"/>
                <a:ea typeface="Segoe UI Historic" panose="020B0502040204020203" pitchFamily="34" charset="0"/>
                <a:cs typeface="Segoe UI Historic" panose="020B0502040204020203" pitchFamily="34" charset="0"/>
              </a:rPr>
              <a:t>people </a:t>
            </a:r>
            <a:r>
              <a:rPr sz="2400" b="1" spc="-10" dirty="0">
                <a:latin typeface="Segoe UI Historic" panose="020B0502040204020203" pitchFamily="34" charset="0"/>
                <a:ea typeface="Segoe UI Historic" panose="020B0502040204020203" pitchFamily="34" charset="0"/>
                <a:cs typeface="Segoe UI Historic" panose="020B0502040204020203" pitchFamily="34" charset="0"/>
              </a:rPr>
              <a:t>produce </a:t>
            </a:r>
            <a:r>
              <a:rPr sz="2400" b="1" spc="-45" dirty="0">
                <a:latin typeface="Segoe UI Historic" panose="020B0502040204020203" pitchFamily="34" charset="0"/>
                <a:ea typeface="Segoe UI Historic" panose="020B0502040204020203" pitchFamily="34" charset="0"/>
                <a:cs typeface="Segoe UI Historic" panose="020B0502040204020203" pitchFamily="34" charset="0"/>
              </a:rPr>
              <a:t>butter, </a:t>
            </a:r>
            <a:r>
              <a:rPr sz="2400" b="1" spc="-10" dirty="0">
                <a:latin typeface="Segoe UI Historic" panose="020B0502040204020203" pitchFamily="34" charset="0"/>
                <a:ea typeface="Segoe UI Historic" panose="020B0502040204020203" pitchFamily="34" charset="0"/>
                <a:cs typeface="Segoe UI Historic" panose="020B0502040204020203" pitchFamily="34" charset="0"/>
              </a:rPr>
              <a:t>they  </a:t>
            </a:r>
            <a:r>
              <a:rPr sz="2400" b="1" spc="-5" dirty="0">
                <a:latin typeface="Segoe UI Historic" panose="020B0502040204020203" pitchFamily="34" charset="0"/>
                <a:ea typeface="Segoe UI Historic" panose="020B0502040204020203" pitchFamily="34" charset="0"/>
                <a:cs typeface="Segoe UI Historic" panose="020B0502040204020203" pitchFamily="34" charset="0"/>
              </a:rPr>
              <a:t>usually place it in a </a:t>
            </a:r>
            <a:r>
              <a:rPr sz="2400" b="1" spc="-10" dirty="0">
                <a:latin typeface="Segoe UI Historic" panose="020B0502040204020203" pitchFamily="34" charset="0"/>
                <a:ea typeface="Segoe UI Historic" panose="020B0502040204020203" pitchFamily="34" charset="0"/>
                <a:cs typeface="Segoe UI Historic" panose="020B0502040204020203" pitchFamily="34" charset="0"/>
              </a:rPr>
              <a:t>crock, </a:t>
            </a:r>
            <a:r>
              <a:rPr sz="2400" b="1" spc="-5" dirty="0">
                <a:latin typeface="Segoe UI Historic" panose="020B0502040204020203" pitchFamily="34" charset="0"/>
                <a:ea typeface="Segoe UI Historic" panose="020B0502040204020203" pitchFamily="34" charset="0"/>
                <a:cs typeface="Segoe UI Historic" panose="020B0502040204020203" pitchFamily="34" charset="0"/>
              </a:rPr>
              <a:t>tub, </a:t>
            </a:r>
            <a:r>
              <a:rPr sz="2400" b="1" spc="-10" dirty="0">
                <a:latin typeface="Segoe UI Historic" panose="020B0502040204020203" pitchFamily="34" charset="0"/>
                <a:ea typeface="Segoe UI Historic" panose="020B0502040204020203" pitchFamily="34" charset="0"/>
                <a:cs typeface="Segoe UI Historic" panose="020B0502040204020203" pitchFamily="34" charset="0"/>
              </a:rPr>
              <a:t>mold  </a:t>
            </a:r>
            <a:r>
              <a:rPr sz="2400" b="1" spc="-5" dirty="0">
                <a:latin typeface="Segoe UI Historic" panose="020B0502040204020203" pitchFamily="34" charset="0"/>
                <a:ea typeface="Segoe UI Historic" panose="020B0502040204020203" pitchFamily="34" charset="0"/>
                <a:cs typeface="Segoe UI Historic" panose="020B0502040204020203" pitchFamily="34" charset="0"/>
              </a:rPr>
              <a:t>or </a:t>
            </a:r>
            <a:r>
              <a:rPr sz="2400" b="1" spc="-20" dirty="0">
                <a:latin typeface="Segoe UI Historic" panose="020B0502040204020203" pitchFamily="34" charset="0"/>
                <a:ea typeface="Segoe UI Historic" panose="020B0502040204020203" pitchFamily="34" charset="0"/>
                <a:cs typeface="Segoe UI Historic" panose="020B0502040204020203" pitchFamily="34" charset="0"/>
              </a:rPr>
              <a:t>box. </a:t>
            </a:r>
            <a:r>
              <a:rPr sz="2400" b="1" spc="-10" dirty="0">
                <a:latin typeface="Segoe UI Historic" panose="020B0502040204020203" pitchFamily="34" charset="0"/>
                <a:ea typeface="Segoe UI Historic" panose="020B0502040204020203" pitchFamily="34" charset="0"/>
                <a:cs typeface="Segoe UI Historic" panose="020B0502040204020203" pitchFamily="34" charset="0"/>
              </a:rPr>
              <a:t>Old, </a:t>
            </a:r>
            <a:r>
              <a:rPr sz="2400" b="1" spc="-5" dirty="0">
                <a:latin typeface="Segoe UI Historic" panose="020B0502040204020203" pitchFamily="34" charset="0"/>
                <a:ea typeface="Segoe UI Historic" panose="020B0502040204020203" pitchFamily="34" charset="0"/>
                <a:cs typeface="Segoe UI Historic" panose="020B0502040204020203" pitchFamily="34" charset="0"/>
              </a:rPr>
              <a:t>primitive </a:t>
            </a:r>
            <a:r>
              <a:rPr sz="2400" b="1" spc="-20" dirty="0">
                <a:latin typeface="Segoe UI Historic" panose="020B0502040204020203" pitchFamily="34" charset="0"/>
                <a:ea typeface="Segoe UI Historic" panose="020B0502040204020203" pitchFamily="34" charset="0"/>
                <a:cs typeface="Segoe UI Historic" panose="020B0502040204020203" pitchFamily="34" charset="0"/>
              </a:rPr>
              <a:t>butter </a:t>
            </a:r>
            <a:r>
              <a:rPr sz="2400" b="1" spc="-10" dirty="0">
                <a:latin typeface="Segoe UI Historic" panose="020B0502040204020203" pitchFamily="34" charset="0"/>
                <a:ea typeface="Segoe UI Historic" panose="020B0502040204020203" pitchFamily="34" charset="0"/>
                <a:cs typeface="Segoe UI Historic" panose="020B0502040204020203" pitchFamily="34" charset="0"/>
              </a:rPr>
              <a:t>mold presses </a:t>
            </a:r>
            <a:r>
              <a:rPr sz="2400" b="1" spc="-20" dirty="0">
                <a:latin typeface="Segoe UI Historic" panose="020B0502040204020203" pitchFamily="34" charset="0"/>
                <a:ea typeface="Segoe UI Historic" panose="020B0502040204020203" pitchFamily="34" charset="0"/>
                <a:cs typeface="Segoe UI Historic" panose="020B0502040204020203" pitchFamily="34" charset="0"/>
              </a:rPr>
              <a:t>were </a:t>
            </a:r>
            <a:r>
              <a:rPr sz="2400" b="1" spc="-10" dirty="0">
                <a:latin typeface="Segoe UI Historic" panose="020B0502040204020203" pitchFamily="34" charset="0"/>
                <a:ea typeface="Segoe UI Historic" panose="020B0502040204020203" pitchFamily="34" charset="0"/>
                <a:cs typeface="Segoe UI Historic" panose="020B0502040204020203" pitchFamily="34" charset="0"/>
              </a:rPr>
              <a:t>made </a:t>
            </a:r>
            <a:r>
              <a:rPr sz="2400" b="1" spc="-15" dirty="0">
                <a:latin typeface="Segoe UI Historic" panose="020B0502040204020203" pitchFamily="34" charset="0"/>
                <a:ea typeface="Segoe UI Historic" panose="020B0502040204020203" pitchFamily="34" charset="0"/>
                <a:cs typeface="Segoe UI Historic" panose="020B0502040204020203" pitchFamily="34" charset="0"/>
              </a:rPr>
              <a:t>from </a:t>
            </a:r>
            <a:r>
              <a:rPr sz="2400" b="1" spc="-10" dirty="0">
                <a:latin typeface="Segoe UI Historic" panose="020B0502040204020203" pitchFamily="34" charset="0"/>
                <a:ea typeface="Segoe UI Historic" panose="020B0502040204020203" pitchFamily="34" charset="0"/>
                <a:cs typeface="Segoe UI Historic" panose="020B0502040204020203" pitchFamily="34" charset="0"/>
              </a:rPr>
              <a:t>wood </a:t>
            </a:r>
            <a:r>
              <a:rPr sz="2400" b="1" spc="-5" dirty="0">
                <a:latin typeface="Segoe UI Historic" panose="020B0502040204020203" pitchFamily="34" charset="0"/>
                <a:ea typeface="Segoe UI Historic" panose="020B0502040204020203" pitchFamily="34" charset="0"/>
                <a:cs typeface="Segoe UI Historic" panose="020B0502040204020203" pitchFamily="34" charset="0"/>
              </a:rPr>
              <a:t>and </a:t>
            </a:r>
            <a:r>
              <a:rPr sz="2400" b="1" spc="-10" dirty="0">
                <a:latin typeface="Segoe UI Historic" panose="020B0502040204020203" pitchFamily="34" charset="0"/>
                <a:ea typeface="Segoe UI Historic" panose="020B0502040204020203" pitchFamily="34" charset="0"/>
                <a:cs typeface="Segoe UI Historic" panose="020B0502040204020203" pitchFamily="34" charset="0"/>
              </a:rPr>
              <a:t>carved </a:t>
            </a:r>
            <a:r>
              <a:rPr sz="2400" b="1" spc="-5" dirty="0">
                <a:latin typeface="Segoe UI Historic" panose="020B0502040204020203" pitchFamily="34" charset="0"/>
                <a:ea typeface="Segoe UI Historic" panose="020B0502040204020203" pitchFamily="34" charset="0"/>
                <a:cs typeface="Segoe UI Historic" panose="020B0502040204020203" pitchFamily="34" charset="0"/>
              </a:rPr>
              <a:t>with a handle on the </a:t>
            </a:r>
            <a:r>
              <a:rPr sz="2400" b="1" spc="-10" dirty="0">
                <a:latin typeface="Segoe UI Historic" panose="020B0502040204020203" pitchFamily="34" charset="0"/>
                <a:ea typeface="Segoe UI Historic" panose="020B0502040204020203" pitchFamily="34" charset="0"/>
                <a:cs typeface="Segoe UI Historic" panose="020B0502040204020203" pitchFamily="34" charset="0"/>
              </a:rPr>
              <a:t>top </a:t>
            </a:r>
            <a:r>
              <a:rPr sz="2400" b="1" spc="-5" dirty="0">
                <a:latin typeface="Segoe UI Historic" panose="020B0502040204020203" pitchFamily="34" charset="0"/>
                <a:ea typeface="Segoe UI Historic" panose="020B0502040204020203" pitchFamily="34" charset="0"/>
                <a:cs typeface="Segoe UI Historic" panose="020B0502040204020203" pitchFamily="34" charset="0"/>
              </a:rPr>
              <a:t>and a </a:t>
            </a:r>
            <a:r>
              <a:rPr sz="2400" b="1" spc="-15" dirty="0">
                <a:latin typeface="Segoe UI Historic" panose="020B0502040204020203" pitchFamily="34" charset="0"/>
                <a:ea typeface="Segoe UI Historic" panose="020B0502040204020203" pitchFamily="34" charset="0"/>
                <a:cs typeface="Segoe UI Historic" panose="020B0502040204020203" pitchFamily="34" charset="0"/>
              </a:rPr>
              <a:t>flat bottom </a:t>
            </a:r>
            <a:r>
              <a:rPr sz="2400" b="1" spc="-5" dirty="0">
                <a:latin typeface="Segoe UI Historic" panose="020B0502040204020203" pitchFamily="34" charset="0"/>
                <a:ea typeface="Segoe UI Historic" panose="020B0502040204020203" pitchFamily="34" charset="0"/>
                <a:cs typeface="Segoe UI Historic" panose="020B0502040204020203" pitchFamily="34" charset="0"/>
              </a:rPr>
              <a:t>with a design </a:t>
            </a:r>
            <a:r>
              <a:rPr sz="2400" b="1" spc="-10" dirty="0">
                <a:latin typeface="Segoe UI Historic" panose="020B0502040204020203" pitchFamily="34" charset="0"/>
                <a:ea typeface="Segoe UI Historic" panose="020B0502040204020203" pitchFamily="34" charset="0"/>
                <a:cs typeface="Segoe UI Historic" panose="020B0502040204020203" pitchFamily="34" charset="0"/>
              </a:rPr>
              <a:t>carved </a:t>
            </a:r>
            <a:r>
              <a:rPr sz="2400" b="1" spc="-5" dirty="0">
                <a:latin typeface="Segoe UI Historic" panose="020B0502040204020203" pitchFamily="34" charset="0"/>
                <a:ea typeface="Segoe UI Historic" panose="020B0502040204020203" pitchFamily="34" charset="0"/>
                <a:cs typeface="Segoe UI Historic" panose="020B0502040204020203" pitchFamily="34" charset="0"/>
              </a:rPr>
              <a:t>on the </a:t>
            </a:r>
            <a:r>
              <a:rPr sz="2400" b="1" spc="-10" dirty="0">
                <a:latin typeface="Segoe UI Historic" panose="020B0502040204020203" pitchFamily="34" charset="0"/>
                <a:ea typeface="Segoe UI Historic" panose="020B0502040204020203" pitchFamily="34" charset="0"/>
                <a:cs typeface="Segoe UI Historic" panose="020B0502040204020203" pitchFamily="34" charset="0"/>
              </a:rPr>
              <a:t>underside. </a:t>
            </a:r>
            <a:r>
              <a:rPr sz="2400" b="1" spc="-20" dirty="0">
                <a:latin typeface="Segoe UI Historic" panose="020B0502040204020203" pitchFamily="34" charset="0"/>
                <a:ea typeface="Segoe UI Historic" panose="020B0502040204020203" pitchFamily="34" charset="0"/>
                <a:cs typeface="Segoe UI Historic" panose="020B0502040204020203" pitchFamily="34" charset="0"/>
              </a:rPr>
              <a:t>People </a:t>
            </a:r>
            <a:r>
              <a:rPr sz="2400" b="1" spc="-10" dirty="0">
                <a:latin typeface="Segoe UI Historic" panose="020B0502040204020203" pitchFamily="34" charset="0"/>
                <a:ea typeface="Segoe UI Historic" panose="020B0502040204020203" pitchFamily="34" charset="0"/>
                <a:cs typeface="Segoe UI Historic" panose="020B0502040204020203" pitchFamily="34" charset="0"/>
              </a:rPr>
              <a:t>pressed </a:t>
            </a:r>
            <a:r>
              <a:rPr sz="2400" b="1" spc="-5" dirty="0">
                <a:latin typeface="Segoe UI Historic" panose="020B0502040204020203" pitchFamily="34" charset="0"/>
                <a:ea typeface="Segoe UI Historic" panose="020B0502040204020203" pitchFamily="34" charset="0"/>
                <a:cs typeface="Segoe UI Historic" panose="020B0502040204020203" pitchFamily="34" charset="0"/>
              </a:rPr>
              <a:t>the design </a:t>
            </a:r>
            <a:r>
              <a:rPr sz="2400" b="1" spc="-20" dirty="0">
                <a:latin typeface="Segoe UI Historic" panose="020B0502040204020203" pitchFamily="34" charset="0"/>
                <a:ea typeface="Segoe UI Historic" panose="020B0502040204020203" pitchFamily="34" charset="0"/>
                <a:cs typeface="Segoe UI Historic" panose="020B0502040204020203" pitchFamily="34" charset="0"/>
              </a:rPr>
              <a:t>onto </a:t>
            </a:r>
            <a:r>
              <a:rPr sz="2400" b="1" spc="-5" dirty="0">
                <a:latin typeface="Segoe UI Historic" panose="020B0502040204020203" pitchFamily="34" charset="0"/>
                <a:ea typeface="Segoe UI Historic" panose="020B0502040204020203" pitchFamily="34" charset="0"/>
                <a:cs typeface="Segoe UI Historic" panose="020B0502040204020203" pitchFamily="34" charset="0"/>
              </a:rPr>
              <a:t>the </a:t>
            </a:r>
            <a:r>
              <a:rPr sz="2400" b="1" spc="-15" dirty="0">
                <a:latin typeface="Segoe UI Historic" panose="020B0502040204020203" pitchFamily="34" charset="0"/>
                <a:ea typeface="Segoe UI Historic" panose="020B0502040204020203" pitchFamily="34" charset="0"/>
                <a:cs typeface="Segoe UI Historic" panose="020B0502040204020203" pitchFamily="34" charset="0"/>
              </a:rPr>
              <a:t>top </a:t>
            </a:r>
            <a:r>
              <a:rPr sz="2400" b="1" spc="-5" dirty="0">
                <a:latin typeface="Segoe UI Historic" panose="020B0502040204020203" pitchFamily="34" charset="0"/>
                <a:ea typeface="Segoe UI Historic" panose="020B0502040204020203" pitchFamily="34" charset="0"/>
                <a:cs typeface="Segoe UI Historic" panose="020B0502040204020203" pitchFamily="34" charset="0"/>
              </a:rPr>
              <a:t>of the</a:t>
            </a:r>
            <a:r>
              <a:rPr sz="2400" b="1" dirty="0">
                <a:latin typeface="Segoe UI Historic" panose="020B0502040204020203" pitchFamily="34" charset="0"/>
                <a:ea typeface="Segoe UI Historic" panose="020B0502040204020203" pitchFamily="34" charset="0"/>
                <a:cs typeface="Segoe UI Historic" panose="020B0502040204020203" pitchFamily="34" charset="0"/>
              </a:rPr>
              <a:t> </a:t>
            </a:r>
            <a:r>
              <a:rPr sz="2400" b="1" spc="-50" dirty="0">
                <a:latin typeface="Segoe UI Historic" panose="020B0502040204020203" pitchFamily="34" charset="0"/>
                <a:ea typeface="Segoe UI Historic" panose="020B0502040204020203" pitchFamily="34" charset="0"/>
                <a:cs typeface="Segoe UI Historic" panose="020B0502040204020203" pitchFamily="34" charset="0"/>
              </a:rPr>
              <a:t>butter.</a:t>
            </a:r>
            <a:endParaRPr sz="240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5" name="object 5"/>
          <p:cNvSpPr/>
          <p:nvPr/>
        </p:nvSpPr>
        <p:spPr>
          <a:xfrm>
            <a:off x="6434328" y="2145792"/>
            <a:ext cx="4748783" cy="2115311"/>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562343" y="4411979"/>
            <a:ext cx="2360676" cy="2193036"/>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0008967" y="5119115"/>
            <a:ext cx="1735974" cy="1389888"/>
          </a:xfrm>
          <a:prstGeom prst="rect">
            <a:avLst/>
          </a:prstGeom>
          <a:blipFill>
            <a:blip r:embed="rId7" cstate="print"/>
            <a:stretch>
              <a:fillRect/>
            </a:stretch>
          </a:blipFill>
        </p:spPr>
        <p:txBody>
          <a:bodyPr wrap="square" lIns="0" tIns="0" rIns="0" bIns="0" rtlCol="0"/>
          <a:lstStyle/>
          <a:p>
            <a:endParaRPr/>
          </a:p>
        </p:txBody>
      </p:sp>
      <p:pic>
        <p:nvPicPr>
          <p:cNvPr id="3" name="Audio 2">
            <a:hlinkClick r:id="" action="ppaction://media"/>
            <a:extLst>
              <a:ext uri="{FF2B5EF4-FFF2-40B4-BE49-F238E27FC236}">
                <a16:creationId xmlns:a16="http://schemas.microsoft.com/office/drawing/2014/main" id="{4488F953-CCCC-4F89-8735-5047F42E0AF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813"/>
    </mc:Choice>
    <mc:Fallback xmlns="">
      <p:transition spd="slow" advTm="43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C63E70B-FE64-4AA8-A834-97B15711A890}"/>
              </a:ext>
            </a:extLst>
          </p:cNvPr>
          <p:cNvSpPr txBox="1"/>
          <p:nvPr/>
        </p:nvSpPr>
        <p:spPr>
          <a:xfrm>
            <a:off x="4153228" y="672096"/>
            <a:ext cx="3564744" cy="369332"/>
          </a:xfrm>
          <a:prstGeom prst="rect">
            <a:avLst/>
          </a:prstGeom>
          <a:noFill/>
        </p:spPr>
        <p:txBody>
          <a:bodyPr wrap="square" rtlCol="0">
            <a:spAutoFit/>
          </a:bodyPr>
          <a:lstStyle/>
          <a:p>
            <a:r>
              <a:rPr lang="en-US" dirty="0"/>
              <a:t>Learn how to mold </a:t>
            </a:r>
            <a:r>
              <a:rPr lang="en-US" dirty="0">
                <a:hlinkClick r:id="rId5"/>
              </a:rPr>
              <a:t>butter here.  </a:t>
            </a:r>
            <a:endParaRPr lang="en-US" dirty="0"/>
          </a:p>
        </p:txBody>
      </p:sp>
      <p:sp>
        <p:nvSpPr>
          <p:cNvPr id="7" name="object 4">
            <a:extLst>
              <a:ext uri="{FF2B5EF4-FFF2-40B4-BE49-F238E27FC236}">
                <a16:creationId xmlns:a16="http://schemas.microsoft.com/office/drawing/2014/main" id="{1731303A-2C73-428A-9D05-1B7422347A6B}"/>
              </a:ext>
            </a:extLst>
          </p:cNvPr>
          <p:cNvSpPr/>
          <p:nvPr/>
        </p:nvSpPr>
        <p:spPr>
          <a:xfrm>
            <a:off x="10463636" y="5686924"/>
            <a:ext cx="1501623" cy="997959"/>
          </a:xfrm>
          <a:prstGeom prst="rect">
            <a:avLst/>
          </a:prstGeom>
          <a:blipFill>
            <a:blip r:embed="rId6" cstate="print"/>
            <a:stretch>
              <a:fillRect/>
            </a:stretch>
          </a:blipFill>
        </p:spPr>
        <p:txBody>
          <a:bodyPr wrap="square" lIns="0" tIns="0" rIns="0" bIns="0" rtlCol="0"/>
          <a:lstStyle/>
          <a:p>
            <a:endParaRPr/>
          </a:p>
        </p:txBody>
      </p:sp>
      <p:pic>
        <p:nvPicPr>
          <p:cNvPr id="4" name="Picture 3">
            <a:extLst>
              <a:ext uri="{FF2B5EF4-FFF2-40B4-BE49-F238E27FC236}">
                <a16:creationId xmlns:a16="http://schemas.microsoft.com/office/drawing/2014/main" id="{00EFB44B-DB5F-4D89-9695-60D2A8D03593}"/>
              </a:ext>
            </a:extLst>
          </p:cNvPr>
          <p:cNvPicPr>
            <a:picLocks noChangeAspect="1"/>
          </p:cNvPicPr>
          <p:nvPr/>
        </p:nvPicPr>
        <p:blipFill>
          <a:blip r:embed="rId7"/>
          <a:stretch>
            <a:fillRect/>
          </a:stretch>
        </p:blipFill>
        <p:spPr>
          <a:xfrm>
            <a:off x="2330764" y="1551288"/>
            <a:ext cx="7209671" cy="4016486"/>
          </a:xfrm>
          <a:prstGeom prst="rect">
            <a:avLst/>
          </a:prstGeom>
        </p:spPr>
      </p:pic>
      <p:pic>
        <p:nvPicPr>
          <p:cNvPr id="2" name="Audio 1">
            <a:hlinkClick r:id="" action="ppaction://media"/>
            <a:extLst>
              <a:ext uri="{FF2B5EF4-FFF2-40B4-BE49-F238E27FC236}">
                <a16:creationId xmlns:a16="http://schemas.microsoft.com/office/drawing/2014/main" id="{D7CE1522-2C45-4AD6-B02B-2A15F2E8109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86966258"/>
      </p:ext>
    </p:extLst>
  </p:cSld>
  <p:clrMapOvr>
    <a:masterClrMapping/>
  </p:clrMapOvr>
  <mc:AlternateContent xmlns:mc="http://schemas.openxmlformats.org/markup-compatibility/2006" xmlns:p14="http://schemas.microsoft.com/office/powerpoint/2010/main">
    <mc:Choice Requires="p14">
      <p:transition spd="slow" p14:dur="2000" advTm="7411"/>
    </mc:Choice>
    <mc:Fallback xmlns="">
      <p:transition spd="slow" advTm="7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prstGeom prst="rect">
            <a:avLst/>
          </a:prstGeom>
          <a:blipFill>
            <a:blip r:embed="rId5" cstate="print"/>
            <a:stretch>
              <a:fillRect/>
            </a:stretch>
          </a:blipFill>
        </p:spPr>
        <p:txBody>
          <a:bodyPr wrap="square" lIns="0" tIns="0" rIns="0" bIns="0" rtlCol="0"/>
          <a:lstStyle/>
          <a:p>
            <a:endParaRPr/>
          </a:p>
        </p:txBody>
      </p:sp>
      <p:sp>
        <p:nvSpPr>
          <p:cNvPr id="3" name="object 3"/>
          <p:cNvSpPr/>
          <p:nvPr/>
        </p:nvSpPr>
        <p:spPr>
          <a:xfrm>
            <a:off x="71627" y="1059180"/>
            <a:ext cx="11952732" cy="4547616"/>
          </a:xfrm>
          <a:prstGeom prst="rect">
            <a:avLst/>
          </a:prstGeom>
          <a:blipFill>
            <a:blip r:embed="rId6" cstate="print"/>
            <a:stretch>
              <a:fillRect/>
            </a:stretch>
          </a:blipFill>
        </p:spPr>
        <p:txBody>
          <a:bodyPr wrap="square" lIns="0" tIns="0" rIns="0" bIns="0" rtlCol="0"/>
          <a:lstStyle/>
          <a:p>
            <a:endParaRPr/>
          </a:p>
        </p:txBody>
      </p:sp>
      <p:sp>
        <p:nvSpPr>
          <p:cNvPr id="4" name="object 4"/>
          <p:cNvSpPr/>
          <p:nvPr/>
        </p:nvSpPr>
        <p:spPr>
          <a:xfrm>
            <a:off x="10219943" y="5335523"/>
            <a:ext cx="1629155" cy="1260348"/>
          </a:xfrm>
          <a:prstGeom prst="rect">
            <a:avLst/>
          </a:prstGeom>
          <a:blipFill>
            <a:blip r:embed="rId7" cstate="print"/>
            <a:stretch>
              <a:fillRect/>
            </a:stretch>
          </a:blipFill>
        </p:spPr>
        <p:txBody>
          <a:bodyPr wrap="square" lIns="0" tIns="0" rIns="0" bIns="0" rtlCol="0"/>
          <a:lstStyle/>
          <a:p>
            <a:endParaRPr/>
          </a:p>
        </p:txBody>
      </p:sp>
      <p:pic>
        <p:nvPicPr>
          <p:cNvPr id="5" name="Audio 4">
            <a:hlinkClick r:id="" action="ppaction://media"/>
            <a:extLst>
              <a:ext uri="{FF2B5EF4-FFF2-40B4-BE49-F238E27FC236}">
                <a16:creationId xmlns:a16="http://schemas.microsoft.com/office/drawing/2014/main" id="{27B4FF54-7336-48ED-99E2-E7BD65DF25C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328"/>
    </mc:Choice>
    <mc:Fallback xmlns="">
      <p:transition spd="slow" advTm="9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93264" y="2116835"/>
            <a:ext cx="7075932" cy="4475988"/>
          </a:xfrm>
          <a:prstGeom prst="rect">
            <a:avLst/>
          </a:prstGeom>
          <a:blipFill>
            <a:blip r:embed="rId5" cstate="print"/>
            <a:stretch>
              <a:fillRect/>
            </a:stretch>
          </a:blipFill>
        </p:spPr>
        <p:txBody>
          <a:bodyPr wrap="square" lIns="0" tIns="0" rIns="0" bIns="0" rtlCol="0"/>
          <a:lstStyle/>
          <a:p>
            <a:endParaRPr/>
          </a:p>
        </p:txBody>
      </p:sp>
      <p:sp>
        <p:nvSpPr>
          <p:cNvPr id="4" name="object 4"/>
          <p:cNvSpPr/>
          <p:nvPr/>
        </p:nvSpPr>
        <p:spPr>
          <a:xfrm>
            <a:off x="10008967" y="5119115"/>
            <a:ext cx="1735974" cy="1389888"/>
          </a:xfrm>
          <a:prstGeom prst="rect">
            <a:avLst/>
          </a:prstGeom>
          <a:blipFill>
            <a:blip r:embed="rId6" cstate="print"/>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CA35A9B5-295F-4DFB-9225-02AAE090FD42}"/>
              </a:ext>
            </a:extLst>
          </p:cNvPr>
          <p:cNvSpPr txBox="1"/>
          <p:nvPr/>
        </p:nvSpPr>
        <p:spPr>
          <a:xfrm>
            <a:off x="415383" y="265177"/>
            <a:ext cx="10691232" cy="1384995"/>
          </a:xfrm>
          <a:prstGeom prst="rect">
            <a:avLst/>
          </a:prstGeom>
          <a:noFill/>
        </p:spPr>
        <p:txBody>
          <a:bodyPr wrap="square">
            <a:spAutoFit/>
          </a:bodyPr>
          <a:lstStyle/>
          <a:p>
            <a:pPr marL="12700">
              <a:lnSpc>
                <a:spcPct val="100000"/>
              </a:lnSpc>
              <a:spcBef>
                <a:spcPts val="100"/>
              </a:spcBef>
            </a:pPr>
            <a:r>
              <a:rPr lang="en-US" sz="2800" spc="-5" dirty="0">
                <a:latin typeface="Segoe UI Historic" panose="020B0502040204020203" pitchFamily="34" charset="0"/>
                <a:ea typeface="Segoe UI Historic" panose="020B0502040204020203" pitchFamily="34" charset="0"/>
                <a:cs typeface="Segoe UI Historic" panose="020B0502040204020203" pitchFamily="34" charset="0"/>
              </a:rPr>
              <a:t>And </a:t>
            </a:r>
            <a:r>
              <a:rPr lang="en-US" sz="2800" dirty="0">
                <a:latin typeface="Segoe UI Historic" panose="020B0502040204020203" pitchFamily="34" charset="0"/>
                <a:ea typeface="Segoe UI Historic" panose="020B0502040204020203" pitchFamily="34" charset="0"/>
                <a:cs typeface="Segoe UI Historic" panose="020B0502040204020203" pitchFamily="34" charset="0"/>
              </a:rPr>
              <a:t>that’s </a:t>
            </a:r>
            <a:r>
              <a:rPr lang="en-US" sz="2800" spc="-5" dirty="0">
                <a:latin typeface="Segoe UI Historic" panose="020B0502040204020203" pitchFamily="34" charset="0"/>
                <a:ea typeface="Segoe UI Historic" panose="020B0502040204020203" pitchFamily="34" charset="0"/>
                <a:cs typeface="Segoe UI Historic" panose="020B0502040204020203" pitchFamily="34" charset="0"/>
              </a:rPr>
              <a:t>the way it</a:t>
            </a:r>
            <a:r>
              <a:rPr lang="en-US" sz="2800" spc="-60" dirty="0">
                <a:latin typeface="Segoe UI Historic" panose="020B0502040204020203" pitchFamily="34" charset="0"/>
                <a:ea typeface="Segoe UI Historic" panose="020B0502040204020203" pitchFamily="34" charset="0"/>
                <a:cs typeface="Segoe UI Historic" panose="020B0502040204020203" pitchFamily="34" charset="0"/>
              </a:rPr>
              <a:t> </a:t>
            </a:r>
            <a:r>
              <a:rPr lang="en-US" sz="2800" spc="-5" dirty="0">
                <a:latin typeface="Segoe UI Historic" panose="020B0502040204020203" pitchFamily="34" charset="0"/>
                <a:ea typeface="Segoe UI Historic" panose="020B0502040204020203" pitchFamily="34" charset="0"/>
                <a:cs typeface="Segoe UI Historic" panose="020B0502040204020203" pitchFamily="34" charset="0"/>
              </a:rPr>
              <a:t>was.</a:t>
            </a:r>
            <a:endParaRPr lang="en-US" sz="2800" dirty="0">
              <a:latin typeface="Segoe UI Historic" panose="020B0502040204020203" pitchFamily="34" charset="0"/>
              <a:ea typeface="Segoe UI Historic" panose="020B0502040204020203" pitchFamily="34" charset="0"/>
              <a:cs typeface="Segoe UI Historic" panose="020B0502040204020203" pitchFamily="34" charset="0"/>
            </a:endParaRPr>
          </a:p>
          <a:p>
            <a:pPr marL="1841500">
              <a:lnSpc>
                <a:spcPct val="100000"/>
              </a:lnSpc>
            </a:pPr>
            <a:r>
              <a:rPr lang="en-US" sz="2800" dirty="0">
                <a:latin typeface="Segoe UI Historic" panose="020B0502040204020203" pitchFamily="34" charset="0"/>
                <a:ea typeface="Segoe UI Historic" panose="020B0502040204020203" pitchFamily="34" charset="0"/>
                <a:cs typeface="Segoe UI Historic" panose="020B0502040204020203" pitchFamily="34" charset="0"/>
              </a:rPr>
              <a:t>How are </a:t>
            </a:r>
            <a:r>
              <a:rPr lang="en-US" sz="2800" spc="-5" dirty="0">
                <a:latin typeface="Segoe UI Historic" panose="020B0502040204020203" pitchFamily="34" charset="0"/>
                <a:ea typeface="Segoe UI Historic" panose="020B0502040204020203" pitchFamily="34" charset="0"/>
                <a:cs typeface="Segoe UI Historic" panose="020B0502040204020203" pitchFamily="34" charset="0"/>
              </a:rPr>
              <a:t>things different</a:t>
            </a:r>
            <a:r>
              <a:rPr lang="en-US" sz="2800" spc="-95" dirty="0">
                <a:latin typeface="Segoe UI Historic" panose="020B0502040204020203" pitchFamily="34" charset="0"/>
                <a:ea typeface="Segoe UI Historic" panose="020B0502040204020203" pitchFamily="34" charset="0"/>
                <a:cs typeface="Segoe UI Historic" panose="020B0502040204020203" pitchFamily="34" charset="0"/>
              </a:rPr>
              <a:t> </a:t>
            </a:r>
            <a:r>
              <a:rPr lang="en-US" sz="2800" dirty="0">
                <a:latin typeface="Segoe UI Historic" panose="020B0502040204020203" pitchFamily="34" charset="0"/>
                <a:ea typeface="Segoe UI Historic" panose="020B0502040204020203" pitchFamily="34" charset="0"/>
                <a:cs typeface="Segoe UI Historic" panose="020B0502040204020203" pitchFamily="34" charset="0"/>
              </a:rPr>
              <a:t>today? Can you match the items from long ago to the item today? </a:t>
            </a:r>
          </a:p>
        </p:txBody>
      </p:sp>
      <p:pic>
        <p:nvPicPr>
          <p:cNvPr id="3" name="Audio 2">
            <a:hlinkClick r:id="" action="ppaction://media"/>
            <a:extLst>
              <a:ext uri="{FF2B5EF4-FFF2-40B4-BE49-F238E27FC236}">
                <a16:creationId xmlns:a16="http://schemas.microsoft.com/office/drawing/2014/main" id="{C1426925-08EF-487B-9A9F-1F8BDC8B2C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190"/>
    </mc:Choice>
    <mc:Fallback xmlns="">
      <p:transition spd="slow" advTm="13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F4DA16-9244-4503-92B2-609A360C175A}"/>
              </a:ext>
            </a:extLst>
          </p:cNvPr>
          <p:cNvSpPr txBox="1"/>
          <p:nvPr/>
        </p:nvSpPr>
        <p:spPr>
          <a:xfrm>
            <a:off x="-76200" y="3440902"/>
            <a:ext cx="9989183" cy="3477875"/>
          </a:xfrm>
          <a:prstGeom prst="rect">
            <a:avLst/>
          </a:prstGeom>
          <a:noFill/>
        </p:spPr>
        <p:txBody>
          <a:bodyPr wrap="square">
            <a:spAutoFit/>
          </a:bodyPr>
          <a:lstStyle/>
          <a:p>
            <a:pPr marL="1841500" algn="ctr">
              <a:lnSpc>
                <a:spcPct val="100000"/>
              </a:lnSpc>
            </a:pPr>
            <a:r>
              <a:rPr lang="en-US" sz="2000" b="1" dirty="0">
                <a:latin typeface="Segoe UI Historic" panose="020B0502040204020203" pitchFamily="34" charset="0"/>
                <a:ea typeface="Segoe UI Historic" panose="020B0502040204020203" pitchFamily="34" charset="0"/>
                <a:cs typeface="Segoe UI Historic" panose="020B0502040204020203" pitchFamily="34" charset="0"/>
              </a:rPr>
              <a:t>How are </a:t>
            </a:r>
            <a:r>
              <a:rPr lang="en-US" sz="2000" b="1" spc="-5" dirty="0">
                <a:latin typeface="Segoe UI Historic" panose="020B0502040204020203" pitchFamily="34" charset="0"/>
                <a:ea typeface="Segoe UI Historic" panose="020B0502040204020203" pitchFamily="34" charset="0"/>
                <a:cs typeface="Segoe UI Historic" panose="020B0502040204020203" pitchFamily="34" charset="0"/>
              </a:rPr>
              <a:t>things different</a:t>
            </a:r>
            <a:r>
              <a:rPr lang="en-US" sz="2000" b="1" spc="-95" dirty="0">
                <a:latin typeface="Segoe UI Historic" panose="020B0502040204020203" pitchFamily="34" charset="0"/>
                <a:ea typeface="Segoe UI Historic" panose="020B0502040204020203" pitchFamily="34" charset="0"/>
                <a:cs typeface="Segoe UI Historic" panose="020B0502040204020203" pitchFamily="34" charset="0"/>
              </a:rPr>
              <a:t> </a:t>
            </a:r>
            <a:r>
              <a:rPr lang="en-US" sz="2000" b="1" dirty="0">
                <a:latin typeface="Segoe UI Historic" panose="020B0502040204020203" pitchFamily="34" charset="0"/>
                <a:ea typeface="Segoe UI Historic" panose="020B0502040204020203" pitchFamily="34" charset="0"/>
                <a:cs typeface="Segoe UI Historic" panose="020B0502040204020203" pitchFamily="34" charset="0"/>
              </a:rPr>
              <a:t>today from the past?</a:t>
            </a:r>
          </a:p>
          <a:p>
            <a:pPr marL="1841500" algn="ctr">
              <a:lnSpc>
                <a:spcPct val="100000"/>
              </a:lnSpc>
            </a:pPr>
            <a:r>
              <a:rPr lang="en-US" sz="2000" b="1" dirty="0">
                <a:latin typeface="Segoe UI Historic" panose="020B0502040204020203" pitchFamily="34" charset="0"/>
                <a:ea typeface="Segoe UI Historic" panose="020B0502040204020203" pitchFamily="34" charset="0"/>
                <a:cs typeface="Segoe UI Historic" panose="020B0502040204020203" pitchFamily="34" charset="0"/>
              </a:rPr>
              <a:t> Can you match the items from long ago to the item today?</a:t>
            </a:r>
          </a:p>
          <a:p>
            <a:pPr marL="1841500" algn="ctr">
              <a:lnSpc>
                <a:spcPct val="100000"/>
              </a:lnSpc>
            </a:pPr>
            <a:endParaRPr lang="en-US" sz="1800" dirty="0">
              <a:latin typeface="Segoe UI Historic" panose="020B0502040204020203" pitchFamily="34" charset="0"/>
              <a:ea typeface="Segoe UI Historic" panose="020B0502040204020203" pitchFamily="34" charset="0"/>
              <a:cs typeface="Segoe UI Historic" panose="020B0502040204020203" pitchFamily="34" charset="0"/>
            </a:endParaRPr>
          </a:p>
          <a:p>
            <a:pPr marL="1841500">
              <a:lnSpc>
                <a:spcPct val="100000"/>
              </a:lnSpc>
            </a:pPr>
            <a:r>
              <a:rPr lang="en-US" b="1" dirty="0">
                <a:latin typeface="Segoe UI Historic" panose="020B0502040204020203" pitchFamily="34" charset="0"/>
                <a:ea typeface="Segoe UI Historic" panose="020B0502040204020203" pitchFamily="34" charset="0"/>
                <a:cs typeface="Segoe UI Historic" panose="020B0502040204020203" pitchFamily="34" charset="0"/>
              </a:rPr>
              <a:t>1. </a:t>
            </a:r>
            <a:r>
              <a:rPr lang="en-US" dirty="0">
                <a:latin typeface="Segoe UI Historic" panose="020B0502040204020203" pitchFamily="34" charset="0"/>
                <a:ea typeface="Segoe UI Historic" panose="020B0502040204020203" pitchFamily="34" charset="0"/>
                <a:cs typeface="Segoe UI Historic" panose="020B0502040204020203" pitchFamily="34" charset="0"/>
              </a:rPr>
              <a:t>Click on the link above.</a:t>
            </a:r>
          </a:p>
          <a:p>
            <a:pPr marL="1841500">
              <a:lnSpc>
                <a:spcPct val="100000"/>
              </a:lnSpc>
            </a:pPr>
            <a:r>
              <a:rPr lang="en-US" b="1" dirty="0">
                <a:latin typeface="Segoe UI Historic" panose="020B0502040204020203" pitchFamily="34" charset="0"/>
                <a:ea typeface="Segoe UI Historic" panose="020B0502040204020203" pitchFamily="34" charset="0"/>
                <a:cs typeface="Segoe UI Historic" panose="020B0502040204020203" pitchFamily="34" charset="0"/>
              </a:rPr>
              <a:t>2. </a:t>
            </a:r>
            <a:r>
              <a:rPr lang="en-US" dirty="0">
                <a:latin typeface="Segoe UI Historic" panose="020B0502040204020203" pitchFamily="34" charset="0"/>
                <a:ea typeface="Segoe UI Historic" panose="020B0502040204020203" pitchFamily="34" charset="0"/>
                <a:cs typeface="Segoe UI Historic" panose="020B0502040204020203" pitchFamily="34" charset="0"/>
              </a:rPr>
              <a:t>Choose a card with your cursor, then find its match from a different time period. For instance, an image of a kerosene lamp from long ago would be matched with an item that would provide light to people today, such as a table lamp. Have fun! </a:t>
            </a:r>
          </a:p>
          <a:p>
            <a:pPr marL="1841500">
              <a:lnSpc>
                <a:spcPct val="100000"/>
              </a:lnSpc>
            </a:pPr>
            <a:r>
              <a:rPr lang="en-US" dirty="0">
                <a:latin typeface="Segoe UI Historic" panose="020B0502040204020203" pitchFamily="34" charset="0"/>
                <a:ea typeface="Segoe UI Historic" panose="020B0502040204020203" pitchFamily="34" charset="0"/>
                <a:cs typeface="Segoe UI Historic" panose="020B0502040204020203" pitchFamily="34" charset="0"/>
              </a:rPr>
              <a:t>3. If the two cards match a green frame will appear around each card. The two properly matched cards will disappear when you move to the next card choice.</a:t>
            </a:r>
          </a:p>
          <a:p>
            <a:pPr marL="1841500">
              <a:lnSpc>
                <a:spcPct val="100000"/>
              </a:lnSpc>
            </a:pPr>
            <a:r>
              <a:rPr lang="en-US" sz="1800" b="1" dirty="0">
                <a:latin typeface="Segoe UI Historic" panose="020B0502040204020203" pitchFamily="34" charset="0"/>
                <a:ea typeface="Segoe UI Historic" panose="020B0502040204020203" pitchFamily="34" charset="0"/>
                <a:cs typeface="Segoe UI Historic" panose="020B0502040204020203" pitchFamily="34" charset="0"/>
              </a:rPr>
              <a:t>3. </a:t>
            </a:r>
            <a:r>
              <a:rPr lang="en-US" sz="1800" dirty="0">
                <a:latin typeface="Segoe UI Historic" panose="020B0502040204020203" pitchFamily="34" charset="0"/>
                <a:ea typeface="Segoe UI Historic" panose="020B0502040204020203" pitchFamily="34" charset="0"/>
                <a:cs typeface="Segoe UI Historic" panose="020B0502040204020203" pitchFamily="34" charset="0"/>
              </a:rPr>
              <a:t>If you want to play again, press the back arrow at the top to shuffle the cards and try again.  </a:t>
            </a:r>
          </a:p>
        </p:txBody>
      </p:sp>
      <p:sp>
        <p:nvSpPr>
          <p:cNvPr id="5" name="object 4">
            <a:extLst>
              <a:ext uri="{FF2B5EF4-FFF2-40B4-BE49-F238E27FC236}">
                <a16:creationId xmlns:a16="http://schemas.microsoft.com/office/drawing/2014/main" id="{91C7EB14-6348-49DF-8089-2089CD3DB72B}"/>
              </a:ext>
            </a:extLst>
          </p:cNvPr>
          <p:cNvSpPr/>
          <p:nvPr/>
        </p:nvSpPr>
        <p:spPr>
          <a:xfrm>
            <a:off x="10008967" y="5119115"/>
            <a:ext cx="1735974" cy="1389888"/>
          </a:xfrm>
          <a:prstGeom prst="rect">
            <a:avLst/>
          </a:prstGeom>
          <a:blipFill>
            <a:blip r:embed="rId5" cstate="print"/>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4101305E-141A-4A8F-8C3E-2EAA683291F3}"/>
              </a:ext>
            </a:extLst>
          </p:cNvPr>
          <p:cNvSpPr txBox="1"/>
          <p:nvPr/>
        </p:nvSpPr>
        <p:spPr>
          <a:xfrm>
            <a:off x="228600" y="811098"/>
            <a:ext cx="5943600" cy="1446550"/>
          </a:xfrm>
          <a:prstGeom prst="rect">
            <a:avLst/>
          </a:prstGeom>
          <a:noFill/>
        </p:spPr>
        <p:txBody>
          <a:bodyPr wrap="square" rtlCol="0">
            <a:spAutoFit/>
          </a:bodyPr>
          <a:lstStyle/>
          <a:p>
            <a:pPr algn="ctr"/>
            <a:r>
              <a:rPr lang="en-US" sz="4400" b="1" dirty="0">
                <a:solidFill>
                  <a:srgbClr val="C00000"/>
                </a:solidFill>
                <a:latin typeface="Segoe UI Historic" panose="020B0502040204020203" pitchFamily="34" charset="0"/>
                <a:ea typeface="Segoe UI Historic" panose="020B0502040204020203" pitchFamily="34" charset="0"/>
                <a:cs typeface="Segoe UI Historic" panose="020B0502040204020203" pitchFamily="34" charset="0"/>
              </a:rPr>
              <a:t>Sorting Game</a:t>
            </a:r>
            <a:endParaRPr lang="en-US" sz="4400" dirty="0">
              <a:latin typeface="Segoe UI Historic" panose="020B0502040204020203" pitchFamily="34" charset="0"/>
              <a:ea typeface="Segoe UI Historic" panose="020B0502040204020203" pitchFamily="34" charset="0"/>
              <a:cs typeface="Segoe UI Historic" panose="020B0502040204020203" pitchFamily="34" charset="0"/>
            </a:endParaRPr>
          </a:p>
          <a:p>
            <a:pPr algn="ctr"/>
            <a:r>
              <a:rPr lang="en-US" sz="4400" dirty="0">
                <a:latin typeface="Segoe UI Historic" panose="020B0502040204020203" pitchFamily="34" charset="0"/>
                <a:ea typeface="Segoe UI Historic" panose="020B0502040204020203" pitchFamily="34" charset="0"/>
                <a:cs typeface="Segoe UI Historic" panose="020B0502040204020203" pitchFamily="34" charset="0"/>
              </a:rPr>
              <a:t>Then and Now  </a:t>
            </a:r>
          </a:p>
        </p:txBody>
      </p:sp>
      <p:sp>
        <p:nvSpPr>
          <p:cNvPr id="7" name="TextBox 6">
            <a:extLst>
              <a:ext uri="{FF2B5EF4-FFF2-40B4-BE49-F238E27FC236}">
                <a16:creationId xmlns:a16="http://schemas.microsoft.com/office/drawing/2014/main" id="{3DE69089-8A51-4500-B62D-5F6C398339B0}"/>
              </a:ext>
            </a:extLst>
          </p:cNvPr>
          <p:cNvSpPr txBox="1"/>
          <p:nvPr/>
        </p:nvSpPr>
        <p:spPr>
          <a:xfrm>
            <a:off x="3505200" y="2979237"/>
            <a:ext cx="4039402" cy="461665"/>
          </a:xfrm>
          <a:prstGeom prst="rect">
            <a:avLst/>
          </a:prstGeom>
          <a:noFill/>
        </p:spPr>
        <p:txBody>
          <a:bodyPr wrap="square" rtlCol="0">
            <a:spAutoFit/>
          </a:bodyPr>
          <a:lstStyle/>
          <a:p>
            <a:r>
              <a:rPr lang="en-US" sz="2400" dirty="0">
                <a:hlinkClick r:id="rId6"/>
              </a:rPr>
              <a:t>Click HERE  to play the Game </a:t>
            </a:r>
            <a:endParaRPr lang="en-US" sz="2400" dirty="0"/>
          </a:p>
        </p:txBody>
      </p:sp>
      <p:sp>
        <p:nvSpPr>
          <p:cNvPr id="9" name="object 2">
            <a:extLst>
              <a:ext uri="{FF2B5EF4-FFF2-40B4-BE49-F238E27FC236}">
                <a16:creationId xmlns:a16="http://schemas.microsoft.com/office/drawing/2014/main" id="{046A374C-3955-41CE-93EF-88D35CA040A7}"/>
              </a:ext>
            </a:extLst>
          </p:cNvPr>
          <p:cNvSpPr/>
          <p:nvPr/>
        </p:nvSpPr>
        <p:spPr>
          <a:xfrm>
            <a:off x="6020602" y="470426"/>
            <a:ext cx="4723598" cy="2348974"/>
          </a:xfrm>
          <a:prstGeom prst="rect">
            <a:avLst/>
          </a:prstGeom>
          <a:blipFill>
            <a:blip r:embed="rId7" cstate="print"/>
            <a:stretch>
              <a:fillRect/>
            </a:stretch>
          </a:blipFill>
        </p:spPr>
        <p:txBody>
          <a:bodyPr wrap="square" lIns="0" tIns="0" rIns="0" bIns="0" rtlCol="0"/>
          <a:lstStyle/>
          <a:p>
            <a:endParaRPr/>
          </a:p>
        </p:txBody>
      </p:sp>
      <p:pic>
        <p:nvPicPr>
          <p:cNvPr id="2" name="Audio 1">
            <a:hlinkClick r:id="" action="ppaction://media"/>
            <a:extLst>
              <a:ext uri="{FF2B5EF4-FFF2-40B4-BE49-F238E27FC236}">
                <a16:creationId xmlns:a16="http://schemas.microsoft.com/office/drawing/2014/main" id="{4D96E5EC-1401-48A6-9A69-2856A75AA57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81127811"/>
      </p:ext>
    </p:extLst>
  </p:cSld>
  <p:clrMapOvr>
    <a:masterClrMapping/>
  </p:clrMapOvr>
  <mc:AlternateContent xmlns:mc="http://schemas.openxmlformats.org/markup-compatibility/2006" xmlns:p14="http://schemas.microsoft.com/office/powerpoint/2010/main">
    <mc:Choice Requires="p14">
      <p:transition spd="slow" p14:dur="2000" advTm="55304"/>
    </mc:Choice>
    <mc:Fallback xmlns="">
      <p:transition spd="slow" advTm="55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child, boy, little&#10;&#10;Description automatically generated">
            <a:extLst>
              <a:ext uri="{FF2B5EF4-FFF2-40B4-BE49-F238E27FC236}">
                <a16:creationId xmlns:a16="http://schemas.microsoft.com/office/drawing/2014/main" id="{850A3956-2FCF-4FA9-BD68-1024316B553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441022" y="2744693"/>
            <a:ext cx="6129236" cy="3579908"/>
          </a:xfrm>
          <a:prstGeom prst="rect">
            <a:avLst/>
          </a:prstGeom>
        </p:spPr>
      </p:pic>
      <p:sp>
        <p:nvSpPr>
          <p:cNvPr id="4" name="TextBox 3">
            <a:extLst>
              <a:ext uri="{FF2B5EF4-FFF2-40B4-BE49-F238E27FC236}">
                <a16:creationId xmlns:a16="http://schemas.microsoft.com/office/drawing/2014/main" id="{7C35D105-7B28-42B8-9DB9-850D467C5A07}"/>
              </a:ext>
            </a:extLst>
          </p:cNvPr>
          <p:cNvSpPr txBox="1"/>
          <p:nvPr/>
        </p:nvSpPr>
        <p:spPr>
          <a:xfrm>
            <a:off x="8612460" y="6394467"/>
            <a:ext cx="6400800" cy="230832"/>
          </a:xfrm>
          <a:prstGeom prst="rect">
            <a:avLst/>
          </a:prstGeom>
          <a:noFill/>
        </p:spPr>
        <p:txBody>
          <a:bodyPr wrap="square" rtlCol="0">
            <a:spAutoFit/>
          </a:bodyPr>
          <a:lstStyle/>
          <a:p>
            <a:r>
              <a:rPr lang="en-US" sz="900">
                <a:hlinkClick r:id="rId6" tooltip="https://rulenumberoneblog.com/2014/04/07/strategies-for-engaging-students-curiosity-with-information-literacy/"/>
              </a:rPr>
              <a:t>This Photo</a:t>
            </a:r>
            <a:r>
              <a:rPr lang="en-US" sz="900"/>
              <a:t> by Unknown Author is licensed under </a:t>
            </a:r>
            <a:r>
              <a:rPr lang="en-US" sz="900">
                <a:hlinkClick r:id="rId7" tooltip="https://creativecommons.org/licenses/by-nc-sa/3.0/"/>
              </a:rPr>
              <a:t>CC BY-SA-NC</a:t>
            </a:r>
            <a:endParaRPr lang="en-US" sz="900"/>
          </a:p>
        </p:txBody>
      </p:sp>
      <p:sp>
        <p:nvSpPr>
          <p:cNvPr id="5" name="TextBox 4">
            <a:extLst>
              <a:ext uri="{FF2B5EF4-FFF2-40B4-BE49-F238E27FC236}">
                <a16:creationId xmlns:a16="http://schemas.microsoft.com/office/drawing/2014/main" id="{64FFE925-24BC-4627-A24F-F297ECADB191}"/>
              </a:ext>
            </a:extLst>
          </p:cNvPr>
          <p:cNvSpPr txBox="1"/>
          <p:nvPr/>
        </p:nvSpPr>
        <p:spPr>
          <a:xfrm>
            <a:off x="685800" y="457200"/>
            <a:ext cx="11127060" cy="3170099"/>
          </a:xfrm>
          <a:prstGeom prst="rect">
            <a:avLst/>
          </a:prstGeom>
          <a:noFill/>
        </p:spPr>
        <p:txBody>
          <a:bodyPr wrap="square" rtlCol="0">
            <a:spAutoFit/>
          </a:bodyPr>
          <a:lstStyle/>
          <a:p>
            <a:r>
              <a:rPr lang="en-US" sz="4000" dirty="0">
                <a:latin typeface="Segoe UI Historic" panose="020B0502040204020203" pitchFamily="34" charset="0"/>
                <a:ea typeface="Segoe UI Historic" panose="020B0502040204020203" pitchFamily="34" charset="0"/>
                <a:cs typeface="Segoe UI Historic" panose="020B0502040204020203" pitchFamily="34" charset="0"/>
              </a:rPr>
              <a:t>Think about items you use everyday, like a pencil. Did students in third grade always write or draw with pencils? If not, what did they use?</a:t>
            </a:r>
          </a:p>
          <a:p>
            <a:endParaRPr lang="en-US" sz="4400" dirty="0"/>
          </a:p>
          <a:p>
            <a:endParaRPr lang="en-US" dirty="0"/>
          </a:p>
          <a:p>
            <a:endParaRPr lang="en-US" dirty="0"/>
          </a:p>
        </p:txBody>
      </p:sp>
      <p:sp>
        <p:nvSpPr>
          <p:cNvPr id="7" name="TextBox 6">
            <a:extLst>
              <a:ext uri="{FF2B5EF4-FFF2-40B4-BE49-F238E27FC236}">
                <a16:creationId xmlns:a16="http://schemas.microsoft.com/office/drawing/2014/main" id="{6E3BFA04-719C-4591-9C5F-E022A2FFE203}"/>
              </a:ext>
            </a:extLst>
          </p:cNvPr>
          <p:cNvSpPr txBox="1"/>
          <p:nvPr/>
        </p:nvSpPr>
        <p:spPr>
          <a:xfrm>
            <a:off x="2064322" y="2785171"/>
            <a:ext cx="4191001" cy="3539430"/>
          </a:xfrm>
          <a:prstGeom prst="rect">
            <a:avLst/>
          </a:prstGeom>
          <a:noFill/>
        </p:spPr>
        <p:txBody>
          <a:bodyPr wrap="square">
            <a:spAutoFit/>
          </a:bodyPr>
          <a:lstStyle/>
          <a:p>
            <a:pPr marL="457200" indent="-457200">
              <a:buFont typeface="Wingdings" panose="05000000000000000000" pitchFamily="2" charset="2"/>
              <a:buChar char="Ø"/>
            </a:pPr>
            <a:r>
              <a:rPr lang="en-US" sz="2800" dirty="0">
                <a:latin typeface="Segoe UI Historic" panose="020B0502040204020203" pitchFamily="34" charset="0"/>
                <a:ea typeface="Segoe UI Historic" panose="020B0502040204020203" pitchFamily="34" charset="0"/>
                <a:cs typeface="Segoe UI Historic" panose="020B0502040204020203" pitchFamily="34" charset="0"/>
              </a:rPr>
              <a:t>Make a chart of Then and Now items. </a:t>
            </a:r>
          </a:p>
          <a:p>
            <a:pPr marL="457200" indent="-457200">
              <a:buFont typeface="Wingdings" panose="05000000000000000000" pitchFamily="2" charset="2"/>
              <a:buChar char="Ø"/>
            </a:pPr>
            <a:r>
              <a:rPr lang="en-US" sz="2800" dirty="0">
                <a:latin typeface="Segoe UI Historic" panose="020B0502040204020203" pitchFamily="34" charset="0"/>
                <a:ea typeface="Segoe UI Historic" panose="020B0502040204020203" pitchFamily="34" charset="0"/>
                <a:cs typeface="Segoe UI Historic" panose="020B0502040204020203" pitchFamily="34" charset="0"/>
              </a:rPr>
              <a:t>Draw a picture for each Then and Now item. </a:t>
            </a:r>
          </a:p>
          <a:p>
            <a:pPr marL="457200" indent="-457200">
              <a:buFont typeface="Wingdings" panose="05000000000000000000" pitchFamily="2" charset="2"/>
              <a:buChar char="Ø"/>
            </a:pPr>
            <a:r>
              <a:rPr lang="en-US" sz="2800" dirty="0">
                <a:latin typeface="Segoe UI Historic" panose="020B0502040204020203" pitchFamily="34" charset="0"/>
                <a:ea typeface="Segoe UI Historic" panose="020B0502040204020203" pitchFamily="34" charset="0"/>
                <a:cs typeface="Segoe UI Historic" panose="020B0502040204020203" pitchFamily="34" charset="0"/>
              </a:rPr>
              <a:t>Write a story about the Then and Now items.  </a:t>
            </a:r>
          </a:p>
        </p:txBody>
      </p:sp>
      <p:pic>
        <p:nvPicPr>
          <p:cNvPr id="9" name="Picture 8" descr="A close up of a sign&#10;&#10;Description automatically generated">
            <a:extLst>
              <a:ext uri="{FF2B5EF4-FFF2-40B4-BE49-F238E27FC236}">
                <a16:creationId xmlns:a16="http://schemas.microsoft.com/office/drawing/2014/main" id="{A472D852-4FDC-4015-A3E6-7BBE6E47A923}"/>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rot="20474975">
            <a:off x="-78060" y="2744692"/>
            <a:ext cx="2287860" cy="1143930"/>
          </a:xfrm>
          <a:prstGeom prst="rect">
            <a:avLst/>
          </a:prstGeom>
        </p:spPr>
      </p:pic>
      <p:sp>
        <p:nvSpPr>
          <p:cNvPr id="11" name="object 4">
            <a:extLst>
              <a:ext uri="{FF2B5EF4-FFF2-40B4-BE49-F238E27FC236}">
                <a16:creationId xmlns:a16="http://schemas.microsoft.com/office/drawing/2014/main" id="{7A5A2BC3-E693-41AE-A5AF-7C549FCAD3CE}"/>
              </a:ext>
            </a:extLst>
          </p:cNvPr>
          <p:cNvSpPr/>
          <p:nvPr/>
        </p:nvSpPr>
        <p:spPr>
          <a:xfrm>
            <a:off x="394416" y="5601321"/>
            <a:ext cx="1338072" cy="1033271"/>
          </a:xfrm>
          <a:prstGeom prst="rect">
            <a:avLst/>
          </a:prstGeom>
          <a:blipFill>
            <a:blip r:embed="rId10" cstate="print"/>
            <a:stretch>
              <a:fillRect/>
            </a:stretch>
          </a:blipFill>
        </p:spPr>
        <p:txBody>
          <a:bodyPr wrap="square" lIns="0" tIns="0" rIns="0" bIns="0" rtlCol="0"/>
          <a:lstStyle/>
          <a:p>
            <a:endParaRPr/>
          </a:p>
        </p:txBody>
      </p:sp>
      <p:pic>
        <p:nvPicPr>
          <p:cNvPr id="2" name="Audio 1">
            <a:hlinkClick r:id="" action="ppaction://media"/>
            <a:extLst>
              <a:ext uri="{FF2B5EF4-FFF2-40B4-BE49-F238E27FC236}">
                <a16:creationId xmlns:a16="http://schemas.microsoft.com/office/drawing/2014/main" id="{BD26516E-AC07-4ADF-9474-9CCFD07A8EC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38118951"/>
      </p:ext>
    </p:extLst>
  </p:cSld>
  <p:clrMapOvr>
    <a:masterClrMapping/>
  </p:clrMapOvr>
  <mc:AlternateContent xmlns:mc="http://schemas.openxmlformats.org/markup-compatibility/2006" xmlns:p14="http://schemas.microsoft.com/office/powerpoint/2010/main">
    <mc:Choice Requires="p14">
      <p:transition spd="slow" p14:dur="2000" advTm="27862"/>
    </mc:Choice>
    <mc:Fallback xmlns="">
      <p:transition spd="slow" advTm="27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ED2E-031B-4070-99B0-696262919502}"/>
              </a:ext>
            </a:extLst>
          </p:cNvPr>
          <p:cNvSpPr>
            <a:spLocks noGrp="1"/>
          </p:cNvSpPr>
          <p:nvPr>
            <p:ph type="title"/>
          </p:nvPr>
        </p:nvSpPr>
        <p:spPr>
          <a:xfrm>
            <a:off x="255218" y="152400"/>
            <a:ext cx="11593882" cy="677108"/>
          </a:xfrm>
        </p:spPr>
        <p:txBody>
          <a:bodyPr>
            <a:normAutofit/>
          </a:bodyPr>
          <a:lstStyle/>
          <a:p>
            <a:pPr algn="ctr"/>
            <a:r>
              <a:rPr lang="en-US" sz="4400" dirty="0">
                <a:solidFill>
                  <a:schemeClr val="tx1"/>
                </a:solidFill>
                <a:latin typeface="Times New Roman" panose="02020603050405020304" pitchFamily="18" charset="0"/>
                <a:cs typeface="Times New Roman" panose="02020603050405020304" pitchFamily="18" charset="0"/>
              </a:rPr>
              <a:t>Welcome!</a:t>
            </a:r>
          </a:p>
        </p:txBody>
      </p:sp>
      <p:sp>
        <p:nvSpPr>
          <p:cNvPr id="5" name="TextBox 4">
            <a:extLst>
              <a:ext uri="{FF2B5EF4-FFF2-40B4-BE49-F238E27FC236}">
                <a16:creationId xmlns:a16="http://schemas.microsoft.com/office/drawing/2014/main" id="{8D703146-EA50-4223-AD61-11B1998644DE}"/>
              </a:ext>
            </a:extLst>
          </p:cNvPr>
          <p:cNvSpPr txBox="1"/>
          <p:nvPr/>
        </p:nvSpPr>
        <p:spPr>
          <a:xfrm>
            <a:off x="6422327" y="5517015"/>
            <a:ext cx="2286000" cy="461665"/>
          </a:xfrm>
          <a:prstGeom prst="rect">
            <a:avLst/>
          </a:prstGeom>
          <a:noFill/>
        </p:spPr>
        <p:txBody>
          <a:bodyPr wrap="square" rtlCol="0">
            <a:spAutoFit/>
          </a:bodyPr>
          <a:lstStyle/>
          <a:p>
            <a:r>
              <a:rPr lang="en-US" sz="2400" b="1" dirty="0" err="1">
                <a:latin typeface="Times New Roman" panose="02020603050405020304" pitchFamily="18" charset="0"/>
                <a:ea typeface="Segoe UI Historic" panose="020B0502040204020203" pitchFamily="34" charset="0"/>
                <a:cs typeface="Times New Roman" panose="02020603050405020304" pitchFamily="18" charset="0"/>
              </a:rPr>
              <a:t>Roxann</a:t>
            </a:r>
            <a:r>
              <a:rPr lang="en-US" sz="2400" b="1" dirty="0">
                <a:latin typeface="Times New Roman" panose="02020603050405020304" pitchFamily="18" charset="0"/>
                <a:ea typeface="Segoe UI Historic" panose="020B0502040204020203" pitchFamily="34" charset="0"/>
                <a:cs typeface="Times New Roman" panose="02020603050405020304" pitchFamily="18" charset="0"/>
              </a:rPr>
              <a:t> Newton</a:t>
            </a:r>
          </a:p>
        </p:txBody>
      </p:sp>
      <p:sp>
        <p:nvSpPr>
          <p:cNvPr id="6" name="TextBox 5">
            <a:extLst>
              <a:ext uri="{FF2B5EF4-FFF2-40B4-BE49-F238E27FC236}">
                <a16:creationId xmlns:a16="http://schemas.microsoft.com/office/drawing/2014/main" id="{0EC3AFDB-0785-473A-AC3E-35586D91204B}"/>
              </a:ext>
            </a:extLst>
          </p:cNvPr>
          <p:cNvSpPr txBox="1"/>
          <p:nvPr/>
        </p:nvSpPr>
        <p:spPr>
          <a:xfrm>
            <a:off x="3771900" y="5527108"/>
            <a:ext cx="3001075" cy="461665"/>
          </a:xfrm>
          <a:prstGeom prst="rect">
            <a:avLst/>
          </a:prstGeom>
          <a:noFill/>
        </p:spPr>
        <p:txBody>
          <a:bodyPr wrap="square" rtlCol="0">
            <a:spAutoFit/>
          </a:bodyPr>
          <a:lstStyle/>
          <a:p>
            <a:r>
              <a:rPr lang="en-US" sz="2400" b="1" dirty="0">
                <a:latin typeface="Times New Roman" panose="02020603050405020304" pitchFamily="18" charset="0"/>
                <a:ea typeface="Segoe UI Historic" panose="020B0502040204020203" pitchFamily="34" charset="0"/>
                <a:cs typeface="Times New Roman" panose="02020603050405020304" pitchFamily="18" charset="0"/>
              </a:rPr>
              <a:t>Laurie Schaefer</a:t>
            </a:r>
          </a:p>
        </p:txBody>
      </p:sp>
      <p:pic>
        <p:nvPicPr>
          <p:cNvPr id="2052" name="Picture 4">
            <a:extLst>
              <a:ext uri="{FF2B5EF4-FFF2-40B4-BE49-F238E27FC236}">
                <a16:creationId xmlns:a16="http://schemas.microsoft.com/office/drawing/2014/main" id="{A517048E-458B-4B5E-AA28-9B78D0941C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3144" y="1144525"/>
            <a:ext cx="5491458" cy="425297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3B95100B-8035-473C-8230-4469FBF6D2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87452752"/>
      </p:ext>
    </p:extLst>
  </p:cSld>
  <p:clrMapOvr>
    <a:masterClrMapping/>
  </p:clrMapOvr>
  <mc:AlternateContent xmlns:mc="http://schemas.openxmlformats.org/markup-compatibility/2006" xmlns:p14="http://schemas.microsoft.com/office/powerpoint/2010/main">
    <mc:Choice Requires="p14">
      <p:transition spd="slow" p14:dur="2000" advTm="20989"/>
    </mc:Choice>
    <mc:Fallback xmlns="">
      <p:transition spd="slow" advTm="20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EA7FABFB-D89D-4E28-BB93-8FC92E0F09EF}"/>
              </a:ext>
            </a:extLst>
          </p:cNvPr>
          <p:cNvSpPr/>
          <p:nvPr/>
        </p:nvSpPr>
        <p:spPr>
          <a:xfrm>
            <a:off x="9939528" y="5119115"/>
            <a:ext cx="1909572" cy="1476756"/>
          </a:xfrm>
          <a:prstGeom prst="rect">
            <a:avLst/>
          </a:prstGeom>
          <a:blipFill>
            <a:blip r:embed="rId5" cstate="print"/>
            <a:stretch>
              <a:fillRect/>
            </a:stretch>
          </a:blipFill>
        </p:spPr>
        <p:txBody>
          <a:bodyPr wrap="square" lIns="0" tIns="0" rIns="0" bIns="0" rtlCol="0"/>
          <a:lstStyle/>
          <a:p>
            <a:endParaRPr/>
          </a:p>
        </p:txBody>
      </p:sp>
      <p:sp>
        <p:nvSpPr>
          <p:cNvPr id="4" name="Freeform: Shape 3">
            <a:extLst>
              <a:ext uri="{FF2B5EF4-FFF2-40B4-BE49-F238E27FC236}">
                <a16:creationId xmlns:a16="http://schemas.microsoft.com/office/drawing/2014/main" id="{05CF037E-9E36-4FEC-A5AF-3F07995B59B9}"/>
              </a:ext>
            </a:extLst>
          </p:cNvPr>
          <p:cNvSpPr/>
          <p:nvPr/>
        </p:nvSpPr>
        <p:spPr>
          <a:xfrm>
            <a:off x="1562370" y="2254617"/>
            <a:ext cx="3671367" cy="1536301"/>
          </a:xfrm>
          <a:custGeom>
            <a:avLst/>
            <a:gdLst>
              <a:gd name="connsiteX0" fmla="*/ 3587146 w 3671367"/>
              <a:gd name="connsiteY0" fmla="*/ 897657 h 1536301"/>
              <a:gd name="connsiteX1" fmla="*/ 3563083 w 3671367"/>
              <a:gd name="connsiteY1" fmla="*/ 825467 h 1536301"/>
              <a:gd name="connsiteX2" fmla="*/ 3539019 w 3671367"/>
              <a:gd name="connsiteY2" fmla="*/ 693120 h 1536301"/>
              <a:gd name="connsiteX3" fmla="*/ 3514956 w 3671367"/>
              <a:gd name="connsiteY3" fmla="*/ 620930 h 1536301"/>
              <a:gd name="connsiteX4" fmla="*/ 3490893 w 3671367"/>
              <a:gd name="connsiteY4" fmla="*/ 548741 h 1536301"/>
              <a:gd name="connsiteX5" fmla="*/ 3478862 w 3671367"/>
              <a:gd name="connsiteY5" fmla="*/ 512646 h 1536301"/>
              <a:gd name="connsiteX6" fmla="*/ 3442767 w 3671367"/>
              <a:gd name="connsiteY6" fmla="*/ 392330 h 1536301"/>
              <a:gd name="connsiteX7" fmla="*/ 3370577 w 3671367"/>
              <a:gd name="connsiteY7" fmla="*/ 308109 h 1536301"/>
              <a:gd name="connsiteX8" fmla="*/ 3334483 w 3671367"/>
              <a:gd name="connsiteY8" fmla="*/ 284046 h 1536301"/>
              <a:gd name="connsiteX9" fmla="*/ 3310419 w 3671367"/>
              <a:gd name="connsiteY9" fmla="*/ 259983 h 1536301"/>
              <a:gd name="connsiteX10" fmla="*/ 3286356 w 3671367"/>
              <a:gd name="connsiteY10" fmla="*/ 223888 h 1536301"/>
              <a:gd name="connsiteX11" fmla="*/ 3250262 w 3671367"/>
              <a:gd name="connsiteY11" fmla="*/ 211857 h 1536301"/>
              <a:gd name="connsiteX12" fmla="*/ 3202135 w 3671367"/>
              <a:gd name="connsiteY12" fmla="*/ 199825 h 1536301"/>
              <a:gd name="connsiteX13" fmla="*/ 3166041 w 3671367"/>
              <a:gd name="connsiteY13" fmla="*/ 187794 h 1536301"/>
              <a:gd name="connsiteX14" fmla="*/ 3057756 w 3671367"/>
              <a:gd name="connsiteY14" fmla="*/ 175762 h 1536301"/>
              <a:gd name="connsiteX15" fmla="*/ 3009630 w 3671367"/>
              <a:gd name="connsiteY15" fmla="*/ 163730 h 1536301"/>
              <a:gd name="connsiteX16" fmla="*/ 2889314 w 3671367"/>
              <a:gd name="connsiteY16" fmla="*/ 115604 h 1536301"/>
              <a:gd name="connsiteX17" fmla="*/ 2805093 w 3671367"/>
              <a:gd name="connsiteY17" fmla="*/ 103572 h 1536301"/>
              <a:gd name="connsiteX18" fmla="*/ 2684777 w 3671367"/>
              <a:gd name="connsiteY18" fmla="*/ 79509 h 1536301"/>
              <a:gd name="connsiteX19" fmla="*/ 2528367 w 3671367"/>
              <a:gd name="connsiteY19" fmla="*/ 67478 h 1536301"/>
              <a:gd name="connsiteX20" fmla="*/ 2432114 w 3671367"/>
              <a:gd name="connsiteY20" fmla="*/ 55446 h 1536301"/>
              <a:gd name="connsiteX21" fmla="*/ 1625998 w 3671367"/>
              <a:gd name="connsiteY21" fmla="*/ 43415 h 1536301"/>
              <a:gd name="connsiteX22" fmla="*/ 663472 w 3671367"/>
              <a:gd name="connsiteY22" fmla="*/ 43415 h 1536301"/>
              <a:gd name="connsiteX23" fmla="*/ 543156 w 3671367"/>
              <a:gd name="connsiteY23" fmla="*/ 79509 h 1536301"/>
              <a:gd name="connsiteX24" fmla="*/ 482998 w 3671367"/>
              <a:gd name="connsiteY24" fmla="*/ 91541 h 1536301"/>
              <a:gd name="connsiteX25" fmla="*/ 410809 w 3671367"/>
              <a:gd name="connsiteY25" fmla="*/ 139667 h 1536301"/>
              <a:gd name="connsiteX26" fmla="*/ 374714 w 3671367"/>
              <a:gd name="connsiteY26" fmla="*/ 163730 h 1536301"/>
              <a:gd name="connsiteX27" fmla="*/ 350651 w 3671367"/>
              <a:gd name="connsiteY27" fmla="*/ 199825 h 1536301"/>
              <a:gd name="connsiteX28" fmla="*/ 278462 w 3671367"/>
              <a:gd name="connsiteY28" fmla="*/ 272015 h 1536301"/>
              <a:gd name="connsiteX29" fmla="*/ 194241 w 3671367"/>
              <a:gd name="connsiteY29" fmla="*/ 356236 h 1536301"/>
              <a:gd name="connsiteX30" fmla="*/ 158146 w 3671367"/>
              <a:gd name="connsiteY30" fmla="*/ 416394 h 1536301"/>
              <a:gd name="connsiteX31" fmla="*/ 134083 w 3671367"/>
              <a:gd name="connsiteY31" fmla="*/ 452488 h 1536301"/>
              <a:gd name="connsiteX32" fmla="*/ 122051 w 3671367"/>
              <a:gd name="connsiteY32" fmla="*/ 488583 h 1536301"/>
              <a:gd name="connsiteX33" fmla="*/ 85956 w 3671367"/>
              <a:gd name="connsiteY33" fmla="*/ 524678 h 1536301"/>
              <a:gd name="connsiteX34" fmla="*/ 73925 w 3671367"/>
              <a:gd name="connsiteY34" fmla="*/ 560772 h 1536301"/>
              <a:gd name="connsiteX35" fmla="*/ 49862 w 3671367"/>
              <a:gd name="connsiteY35" fmla="*/ 584836 h 1536301"/>
              <a:gd name="connsiteX36" fmla="*/ 25798 w 3671367"/>
              <a:gd name="connsiteY36" fmla="*/ 620930 h 1536301"/>
              <a:gd name="connsiteX37" fmla="*/ 1735 w 3671367"/>
              <a:gd name="connsiteY37" fmla="*/ 897657 h 1536301"/>
              <a:gd name="connsiteX38" fmla="*/ 13767 w 3671367"/>
              <a:gd name="connsiteY38" fmla="*/ 1090162 h 1536301"/>
              <a:gd name="connsiteX39" fmla="*/ 25798 w 3671367"/>
              <a:gd name="connsiteY39" fmla="*/ 1126257 h 1536301"/>
              <a:gd name="connsiteX40" fmla="*/ 37830 w 3671367"/>
              <a:gd name="connsiteY40" fmla="*/ 1198446 h 1536301"/>
              <a:gd name="connsiteX41" fmla="*/ 85956 w 3671367"/>
              <a:gd name="connsiteY41" fmla="*/ 1306730 h 1536301"/>
              <a:gd name="connsiteX42" fmla="*/ 110019 w 3671367"/>
              <a:gd name="connsiteY42" fmla="*/ 1330794 h 1536301"/>
              <a:gd name="connsiteX43" fmla="*/ 146114 w 3671367"/>
              <a:gd name="connsiteY43" fmla="*/ 1354857 h 1536301"/>
              <a:gd name="connsiteX44" fmla="*/ 194241 w 3671367"/>
              <a:gd name="connsiteY44" fmla="*/ 1415015 h 1536301"/>
              <a:gd name="connsiteX45" fmla="*/ 218304 w 3671367"/>
              <a:gd name="connsiteY45" fmla="*/ 1451109 h 1536301"/>
              <a:gd name="connsiteX46" fmla="*/ 507062 w 3671367"/>
              <a:gd name="connsiteY46" fmla="*/ 1487204 h 1536301"/>
              <a:gd name="connsiteX47" fmla="*/ 651441 w 3671367"/>
              <a:gd name="connsiteY47" fmla="*/ 1511267 h 1536301"/>
              <a:gd name="connsiteX48" fmla="*/ 723630 w 3671367"/>
              <a:gd name="connsiteY48" fmla="*/ 1535330 h 1536301"/>
              <a:gd name="connsiteX49" fmla="*/ 892072 w 3671367"/>
              <a:gd name="connsiteY49" fmla="*/ 1523299 h 1536301"/>
              <a:gd name="connsiteX50" fmla="*/ 916135 w 3671367"/>
              <a:gd name="connsiteY50" fmla="*/ 1451109 h 1536301"/>
              <a:gd name="connsiteX51" fmla="*/ 952230 w 3671367"/>
              <a:gd name="connsiteY51" fmla="*/ 1378920 h 1536301"/>
              <a:gd name="connsiteX52" fmla="*/ 988325 w 3671367"/>
              <a:gd name="connsiteY52" fmla="*/ 1234541 h 1536301"/>
              <a:gd name="connsiteX53" fmla="*/ 1000356 w 3671367"/>
              <a:gd name="connsiteY53" fmla="*/ 849530 h 1536301"/>
              <a:gd name="connsiteX54" fmla="*/ 1024419 w 3671367"/>
              <a:gd name="connsiteY54" fmla="*/ 765309 h 1536301"/>
              <a:gd name="connsiteX55" fmla="*/ 1084577 w 3671367"/>
              <a:gd name="connsiteY55" fmla="*/ 717183 h 1536301"/>
              <a:gd name="connsiteX56" fmla="*/ 1493651 w 3671367"/>
              <a:gd name="connsiteY56" fmla="*/ 729215 h 1536301"/>
              <a:gd name="connsiteX57" fmla="*/ 1529746 w 3671367"/>
              <a:gd name="connsiteY57" fmla="*/ 741246 h 1536301"/>
              <a:gd name="connsiteX58" fmla="*/ 1625998 w 3671367"/>
              <a:gd name="connsiteY58" fmla="*/ 753278 h 1536301"/>
              <a:gd name="connsiteX59" fmla="*/ 1674125 w 3671367"/>
              <a:gd name="connsiteY59" fmla="*/ 765309 h 1536301"/>
              <a:gd name="connsiteX60" fmla="*/ 1854598 w 3671367"/>
              <a:gd name="connsiteY60" fmla="*/ 789372 h 1536301"/>
              <a:gd name="connsiteX61" fmla="*/ 2275704 w 3671367"/>
              <a:gd name="connsiteY61" fmla="*/ 777341 h 1536301"/>
              <a:gd name="connsiteX62" fmla="*/ 2311798 w 3671367"/>
              <a:gd name="connsiteY62" fmla="*/ 765309 h 1536301"/>
              <a:gd name="connsiteX63" fmla="*/ 2468209 w 3671367"/>
              <a:gd name="connsiteY63" fmla="*/ 777341 h 1536301"/>
              <a:gd name="connsiteX64" fmla="*/ 2504304 w 3671367"/>
              <a:gd name="connsiteY64" fmla="*/ 789372 h 1536301"/>
              <a:gd name="connsiteX65" fmla="*/ 2516335 w 3671367"/>
              <a:gd name="connsiteY65" fmla="*/ 825467 h 1536301"/>
              <a:gd name="connsiteX66" fmla="*/ 2540398 w 3671367"/>
              <a:gd name="connsiteY66" fmla="*/ 861562 h 1536301"/>
              <a:gd name="connsiteX67" fmla="*/ 2564462 w 3671367"/>
              <a:gd name="connsiteY67" fmla="*/ 933751 h 1536301"/>
              <a:gd name="connsiteX68" fmla="*/ 2576493 w 3671367"/>
              <a:gd name="connsiteY68" fmla="*/ 969846 h 1536301"/>
              <a:gd name="connsiteX69" fmla="*/ 2600556 w 3671367"/>
              <a:gd name="connsiteY69" fmla="*/ 1005941 h 1536301"/>
              <a:gd name="connsiteX70" fmla="*/ 2612588 w 3671367"/>
              <a:gd name="connsiteY70" fmla="*/ 1150320 h 1536301"/>
              <a:gd name="connsiteX71" fmla="*/ 2648683 w 3671367"/>
              <a:gd name="connsiteY71" fmla="*/ 1174383 h 1536301"/>
              <a:gd name="connsiteX72" fmla="*/ 2708841 w 3671367"/>
              <a:gd name="connsiteY72" fmla="*/ 1222509 h 1536301"/>
              <a:gd name="connsiteX73" fmla="*/ 2720872 w 3671367"/>
              <a:gd name="connsiteY73" fmla="*/ 1258604 h 1536301"/>
              <a:gd name="connsiteX74" fmla="*/ 2865251 w 3671367"/>
              <a:gd name="connsiteY74" fmla="*/ 1330794 h 1536301"/>
              <a:gd name="connsiteX75" fmla="*/ 2901346 w 3671367"/>
              <a:gd name="connsiteY75" fmla="*/ 1342825 h 1536301"/>
              <a:gd name="connsiteX76" fmla="*/ 3057756 w 3671367"/>
              <a:gd name="connsiteY76" fmla="*/ 1354857 h 1536301"/>
              <a:gd name="connsiteX77" fmla="*/ 3141977 w 3671367"/>
              <a:gd name="connsiteY77" fmla="*/ 1366888 h 1536301"/>
              <a:gd name="connsiteX78" fmla="*/ 3539019 w 3671367"/>
              <a:gd name="connsiteY78" fmla="*/ 1330794 h 1536301"/>
              <a:gd name="connsiteX79" fmla="*/ 3611209 w 3671367"/>
              <a:gd name="connsiteY79" fmla="*/ 1294699 h 1536301"/>
              <a:gd name="connsiteX80" fmla="*/ 3671367 w 3671367"/>
              <a:gd name="connsiteY80" fmla="*/ 1222509 h 1536301"/>
              <a:gd name="connsiteX81" fmla="*/ 3647304 w 3671367"/>
              <a:gd name="connsiteY81" fmla="*/ 1030004 h 1536301"/>
              <a:gd name="connsiteX82" fmla="*/ 3623241 w 3671367"/>
              <a:gd name="connsiteY82" fmla="*/ 993909 h 1536301"/>
              <a:gd name="connsiteX83" fmla="*/ 3599177 w 3671367"/>
              <a:gd name="connsiteY83" fmla="*/ 969846 h 1536301"/>
              <a:gd name="connsiteX84" fmla="*/ 3551051 w 3671367"/>
              <a:gd name="connsiteY84" fmla="*/ 897657 h 1536301"/>
              <a:gd name="connsiteX85" fmla="*/ 3539019 w 3671367"/>
              <a:gd name="connsiteY85" fmla="*/ 825467 h 153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3671367" h="1536301">
                <a:moveTo>
                  <a:pt x="3587146" y="897657"/>
                </a:moveTo>
                <a:cubicBezTo>
                  <a:pt x="3579125" y="873594"/>
                  <a:pt x="3569757" y="849938"/>
                  <a:pt x="3563083" y="825467"/>
                </a:cubicBezTo>
                <a:cubicBezTo>
                  <a:pt x="3536105" y="726548"/>
                  <a:pt x="3566535" y="803183"/>
                  <a:pt x="3539019" y="693120"/>
                </a:cubicBezTo>
                <a:cubicBezTo>
                  <a:pt x="3532867" y="668512"/>
                  <a:pt x="3522977" y="644993"/>
                  <a:pt x="3514956" y="620930"/>
                </a:cubicBezTo>
                <a:lnTo>
                  <a:pt x="3490893" y="548741"/>
                </a:lnTo>
                <a:cubicBezTo>
                  <a:pt x="3486883" y="536709"/>
                  <a:pt x="3481938" y="524950"/>
                  <a:pt x="3478862" y="512646"/>
                </a:cubicBezTo>
                <a:cubicBezTo>
                  <a:pt x="3472137" y="485745"/>
                  <a:pt x="3454482" y="409902"/>
                  <a:pt x="3442767" y="392330"/>
                </a:cubicBezTo>
                <a:cubicBezTo>
                  <a:pt x="3420996" y="359674"/>
                  <a:pt x="3405588" y="331450"/>
                  <a:pt x="3370577" y="308109"/>
                </a:cubicBezTo>
                <a:cubicBezTo>
                  <a:pt x="3358546" y="300088"/>
                  <a:pt x="3345774" y="293079"/>
                  <a:pt x="3334483" y="284046"/>
                </a:cubicBezTo>
                <a:cubicBezTo>
                  <a:pt x="3325625" y="276960"/>
                  <a:pt x="3317505" y="268841"/>
                  <a:pt x="3310419" y="259983"/>
                </a:cubicBezTo>
                <a:cubicBezTo>
                  <a:pt x="3301386" y="248692"/>
                  <a:pt x="3297647" y="232921"/>
                  <a:pt x="3286356" y="223888"/>
                </a:cubicBezTo>
                <a:cubicBezTo>
                  <a:pt x="3276453" y="215966"/>
                  <a:pt x="3262456" y="215341"/>
                  <a:pt x="3250262" y="211857"/>
                </a:cubicBezTo>
                <a:cubicBezTo>
                  <a:pt x="3234362" y="207314"/>
                  <a:pt x="3218035" y="204368"/>
                  <a:pt x="3202135" y="199825"/>
                </a:cubicBezTo>
                <a:cubicBezTo>
                  <a:pt x="3189941" y="196341"/>
                  <a:pt x="3178551" y="189879"/>
                  <a:pt x="3166041" y="187794"/>
                </a:cubicBezTo>
                <a:cubicBezTo>
                  <a:pt x="3130218" y="181824"/>
                  <a:pt x="3093851" y="179773"/>
                  <a:pt x="3057756" y="175762"/>
                </a:cubicBezTo>
                <a:cubicBezTo>
                  <a:pt x="3041714" y="171751"/>
                  <a:pt x="3025202" y="169292"/>
                  <a:pt x="3009630" y="163730"/>
                </a:cubicBezTo>
                <a:cubicBezTo>
                  <a:pt x="2968952" y="149202"/>
                  <a:pt x="2932075" y="121713"/>
                  <a:pt x="2889314" y="115604"/>
                </a:cubicBezTo>
                <a:cubicBezTo>
                  <a:pt x="2861240" y="111593"/>
                  <a:pt x="2833020" y="108500"/>
                  <a:pt x="2805093" y="103572"/>
                </a:cubicBezTo>
                <a:cubicBezTo>
                  <a:pt x="2764816" y="96464"/>
                  <a:pt x="2725333" y="84799"/>
                  <a:pt x="2684777" y="79509"/>
                </a:cubicBezTo>
                <a:cubicBezTo>
                  <a:pt x="2632926" y="72746"/>
                  <a:pt x="2580422" y="72436"/>
                  <a:pt x="2528367" y="67478"/>
                </a:cubicBezTo>
                <a:cubicBezTo>
                  <a:pt x="2496179" y="64412"/>
                  <a:pt x="2464437" y="56308"/>
                  <a:pt x="2432114" y="55446"/>
                </a:cubicBezTo>
                <a:cubicBezTo>
                  <a:pt x="2163474" y="48282"/>
                  <a:pt x="1894703" y="47425"/>
                  <a:pt x="1625998" y="43415"/>
                </a:cubicBezTo>
                <a:cubicBezTo>
                  <a:pt x="1284322" y="-42008"/>
                  <a:pt x="1554322" y="21144"/>
                  <a:pt x="663472" y="43415"/>
                </a:cubicBezTo>
                <a:cubicBezTo>
                  <a:pt x="640603" y="43987"/>
                  <a:pt x="554544" y="77231"/>
                  <a:pt x="543156" y="79509"/>
                </a:cubicBezTo>
                <a:lnTo>
                  <a:pt x="482998" y="91541"/>
                </a:lnTo>
                <a:lnTo>
                  <a:pt x="410809" y="139667"/>
                </a:lnTo>
                <a:lnTo>
                  <a:pt x="374714" y="163730"/>
                </a:lnTo>
                <a:cubicBezTo>
                  <a:pt x="366693" y="175762"/>
                  <a:pt x="360258" y="189017"/>
                  <a:pt x="350651" y="199825"/>
                </a:cubicBezTo>
                <a:cubicBezTo>
                  <a:pt x="328043" y="225260"/>
                  <a:pt x="297339" y="243700"/>
                  <a:pt x="278462" y="272015"/>
                </a:cubicBezTo>
                <a:cubicBezTo>
                  <a:pt x="223300" y="354756"/>
                  <a:pt x="257771" y="335058"/>
                  <a:pt x="194241" y="356236"/>
                </a:cubicBezTo>
                <a:cubicBezTo>
                  <a:pt x="147239" y="403236"/>
                  <a:pt x="189383" y="353919"/>
                  <a:pt x="158146" y="416394"/>
                </a:cubicBezTo>
                <a:cubicBezTo>
                  <a:pt x="151679" y="429327"/>
                  <a:pt x="140550" y="439555"/>
                  <a:pt x="134083" y="452488"/>
                </a:cubicBezTo>
                <a:cubicBezTo>
                  <a:pt x="128411" y="463832"/>
                  <a:pt x="129086" y="478031"/>
                  <a:pt x="122051" y="488583"/>
                </a:cubicBezTo>
                <a:cubicBezTo>
                  <a:pt x="112613" y="502741"/>
                  <a:pt x="97988" y="512646"/>
                  <a:pt x="85956" y="524678"/>
                </a:cubicBezTo>
                <a:cubicBezTo>
                  <a:pt x="81946" y="536709"/>
                  <a:pt x="80450" y="549897"/>
                  <a:pt x="73925" y="560772"/>
                </a:cubicBezTo>
                <a:cubicBezTo>
                  <a:pt x="68089" y="570499"/>
                  <a:pt x="56948" y="575978"/>
                  <a:pt x="49862" y="584836"/>
                </a:cubicBezTo>
                <a:cubicBezTo>
                  <a:pt x="40829" y="596127"/>
                  <a:pt x="33819" y="608899"/>
                  <a:pt x="25798" y="620930"/>
                </a:cubicBezTo>
                <a:cubicBezTo>
                  <a:pt x="-9628" y="727214"/>
                  <a:pt x="1735" y="682357"/>
                  <a:pt x="1735" y="897657"/>
                </a:cubicBezTo>
                <a:cubicBezTo>
                  <a:pt x="1735" y="961951"/>
                  <a:pt x="7036" y="1026222"/>
                  <a:pt x="13767" y="1090162"/>
                </a:cubicBezTo>
                <a:cubicBezTo>
                  <a:pt x="15095" y="1102775"/>
                  <a:pt x="23047" y="1113877"/>
                  <a:pt x="25798" y="1126257"/>
                </a:cubicBezTo>
                <a:cubicBezTo>
                  <a:pt x="31090" y="1150071"/>
                  <a:pt x="31913" y="1174779"/>
                  <a:pt x="37830" y="1198446"/>
                </a:cubicBezTo>
                <a:cubicBezTo>
                  <a:pt x="49973" y="1247017"/>
                  <a:pt x="57225" y="1270816"/>
                  <a:pt x="85956" y="1306730"/>
                </a:cubicBezTo>
                <a:cubicBezTo>
                  <a:pt x="93042" y="1315588"/>
                  <a:pt x="101161" y="1323708"/>
                  <a:pt x="110019" y="1330794"/>
                </a:cubicBezTo>
                <a:cubicBezTo>
                  <a:pt x="121310" y="1339827"/>
                  <a:pt x="134082" y="1346836"/>
                  <a:pt x="146114" y="1354857"/>
                </a:cubicBezTo>
                <a:cubicBezTo>
                  <a:pt x="220175" y="1465947"/>
                  <a:pt x="125665" y="1329296"/>
                  <a:pt x="194241" y="1415015"/>
                </a:cubicBezTo>
                <a:cubicBezTo>
                  <a:pt x="203274" y="1426306"/>
                  <a:pt x="206042" y="1443445"/>
                  <a:pt x="218304" y="1451109"/>
                </a:cubicBezTo>
                <a:cubicBezTo>
                  <a:pt x="286977" y="1494030"/>
                  <a:pt x="470704" y="1485184"/>
                  <a:pt x="507062" y="1487204"/>
                </a:cubicBezTo>
                <a:cubicBezTo>
                  <a:pt x="575299" y="1495734"/>
                  <a:pt x="594664" y="1494234"/>
                  <a:pt x="651441" y="1511267"/>
                </a:cubicBezTo>
                <a:cubicBezTo>
                  <a:pt x="675736" y="1518555"/>
                  <a:pt x="723630" y="1535330"/>
                  <a:pt x="723630" y="1535330"/>
                </a:cubicBezTo>
                <a:cubicBezTo>
                  <a:pt x="779777" y="1531320"/>
                  <a:pt x="840501" y="1545861"/>
                  <a:pt x="892072" y="1523299"/>
                </a:cubicBezTo>
                <a:cubicBezTo>
                  <a:pt x="915310" y="1513132"/>
                  <a:pt x="908114" y="1475172"/>
                  <a:pt x="916135" y="1451109"/>
                </a:cubicBezTo>
                <a:cubicBezTo>
                  <a:pt x="960013" y="1319475"/>
                  <a:pt x="890035" y="1518860"/>
                  <a:pt x="952230" y="1378920"/>
                </a:cubicBezTo>
                <a:cubicBezTo>
                  <a:pt x="977651" y="1321721"/>
                  <a:pt x="978236" y="1295074"/>
                  <a:pt x="988325" y="1234541"/>
                </a:cubicBezTo>
                <a:cubicBezTo>
                  <a:pt x="992335" y="1106204"/>
                  <a:pt x="993234" y="977732"/>
                  <a:pt x="1000356" y="849530"/>
                </a:cubicBezTo>
                <a:cubicBezTo>
                  <a:pt x="1000677" y="843755"/>
                  <a:pt x="1018501" y="775173"/>
                  <a:pt x="1024419" y="765309"/>
                </a:cubicBezTo>
                <a:cubicBezTo>
                  <a:pt x="1035847" y="746262"/>
                  <a:pt x="1068186" y="728111"/>
                  <a:pt x="1084577" y="717183"/>
                </a:cubicBezTo>
                <a:cubicBezTo>
                  <a:pt x="1220935" y="721194"/>
                  <a:pt x="1357433" y="721852"/>
                  <a:pt x="1493651" y="729215"/>
                </a:cubicBezTo>
                <a:cubicBezTo>
                  <a:pt x="1506315" y="729900"/>
                  <a:pt x="1517268" y="738977"/>
                  <a:pt x="1529746" y="741246"/>
                </a:cubicBezTo>
                <a:cubicBezTo>
                  <a:pt x="1561558" y="747030"/>
                  <a:pt x="1594104" y="747962"/>
                  <a:pt x="1625998" y="753278"/>
                </a:cubicBezTo>
                <a:cubicBezTo>
                  <a:pt x="1642309" y="755996"/>
                  <a:pt x="1657755" y="762970"/>
                  <a:pt x="1674125" y="765309"/>
                </a:cubicBezTo>
                <a:cubicBezTo>
                  <a:pt x="1920284" y="800474"/>
                  <a:pt x="1701394" y="758732"/>
                  <a:pt x="1854598" y="789372"/>
                </a:cubicBezTo>
                <a:cubicBezTo>
                  <a:pt x="1994967" y="785362"/>
                  <a:pt x="2135472" y="784722"/>
                  <a:pt x="2275704" y="777341"/>
                </a:cubicBezTo>
                <a:cubicBezTo>
                  <a:pt x="2288369" y="776674"/>
                  <a:pt x="2299116" y="765309"/>
                  <a:pt x="2311798" y="765309"/>
                </a:cubicBezTo>
                <a:cubicBezTo>
                  <a:pt x="2364089" y="765309"/>
                  <a:pt x="2416072" y="773330"/>
                  <a:pt x="2468209" y="777341"/>
                </a:cubicBezTo>
                <a:cubicBezTo>
                  <a:pt x="2480241" y="781351"/>
                  <a:pt x="2495336" y="780404"/>
                  <a:pt x="2504304" y="789372"/>
                </a:cubicBezTo>
                <a:cubicBezTo>
                  <a:pt x="2513272" y="798340"/>
                  <a:pt x="2510663" y="814123"/>
                  <a:pt x="2516335" y="825467"/>
                </a:cubicBezTo>
                <a:cubicBezTo>
                  <a:pt x="2522802" y="838401"/>
                  <a:pt x="2534525" y="848348"/>
                  <a:pt x="2540398" y="861562"/>
                </a:cubicBezTo>
                <a:cubicBezTo>
                  <a:pt x="2550700" y="884741"/>
                  <a:pt x="2556441" y="909688"/>
                  <a:pt x="2564462" y="933751"/>
                </a:cubicBezTo>
                <a:cubicBezTo>
                  <a:pt x="2568473" y="945783"/>
                  <a:pt x="2569458" y="959294"/>
                  <a:pt x="2576493" y="969846"/>
                </a:cubicBezTo>
                <a:lnTo>
                  <a:pt x="2600556" y="1005941"/>
                </a:lnTo>
                <a:cubicBezTo>
                  <a:pt x="2604567" y="1054067"/>
                  <a:pt x="2599321" y="1103885"/>
                  <a:pt x="2612588" y="1150320"/>
                </a:cubicBezTo>
                <a:cubicBezTo>
                  <a:pt x="2616561" y="1164224"/>
                  <a:pt x="2638458" y="1164158"/>
                  <a:pt x="2648683" y="1174383"/>
                </a:cubicBezTo>
                <a:cubicBezTo>
                  <a:pt x="2703105" y="1228805"/>
                  <a:pt x="2638572" y="1199087"/>
                  <a:pt x="2708841" y="1222509"/>
                </a:cubicBezTo>
                <a:cubicBezTo>
                  <a:pt x="2712851" y="1234541"/>
                  <a:pt x="2711904" y="1249636"/>
                  <a:pt x="2720872" y="1258604"/>
                </a:cubicBezTo>
                <a:cubicBezTo>
                  <a:pt x="2767516" y="1305248"/>
                  <a:pt x="2806541" y="1311224"/>
                  <a:pt x="2865251" y="1330794"/>
                </a:cubicBezTo>
                <a:cubicBezTo>
                  <a:pt x="2877283" y="1334805"/>
                  <a:pt x="2888701" y="1341852"/>
                  <a:pt x="2901346" y="1342825"/>
                </a:cubicBezTo>
                <a:cubicBezTo>
                  <a:pt x="2953483" y="1346836"/>
                  <a:pt x="3005725" y="1349654"/>
                  <a:pt x="3057756" y="1354857"/>
                </a:cubicBezTo>
                <a:cubicBezTo>
                  <a:pt x="3085974" y="1357679"/>
                  <a:pt x="3113903" y="1362878"/>
                  <a:pt x="3141977" y="1366888"/>
                </a:cubicBezTo>
                <a:cubicBezTo>
                  <a:pt x="3492169" y="1353919"/>
                  <a:pt x="3364034" y="1389123"/>
                  <a:pt x="3539019" y="1330794"/>
                </a:cubicBezTo>
                <a:cubicBezTo>
                  <a:pt x="3575193" y="1318736"/>
                  <a:pt x="3580112" y="1320613"/>
                  <a:pt x="3611209" y="1294699"/>
                </a:cubicBezTo>
                <a:cubicBezTo>
                  <a:pt x="3645949" y="1265749"/>
                  <a:pt x="3647707" y="1258000"/>
                  <a:pt x="3671367" y="1222509"/>
                </a:cubicBezTo>
                <a:cubicBezTo>
                  <a:pt x="3669919" y="1205133"/>
                  <a:pt x="3666953" y="1075853"/>
                  <a:pt x="3647304" y="1030004"/>
                </a:cubicBezTo>
                <a:cubicBezTo>
                  <a:pt x="3641608" y="1016713"/>
                  <a:pt x="3632274" y="1005200"/>
                  <a:pt x="3623241" y="993909"/>
                </a:cubicBezTo>
                <a:cubicBezTo>
                  <a:pt x="3616155" y="985051"/>
                  <a:pt x="3605983" y="978921"/>
                  <a:pt x="3599177" y="969846"/>
                </a:cubicBezTo>
                <a:cubicBezTo>
                  <a:pt x="3581825" y="946710"/>
                  <a:pt x="3551051" y="897657"/>
                  <a:pt x="3551051" y="897657"/>
                </a:cubicBezTo>
                <a:cubicBezTo>
                  <a:pt x="3537074" y="841748"/>
                  <a:pt x="3539019" y="866066"/>
                  <a:pt x="3539019" y="82546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1119B36A-4161-48FC-8A2C-153C40ED130F}"/>
              </a:ext>
            </a:extLst>
          </p:cNvPr>
          <p:cNvSpPr/>
          <p:nvPr/>
        </p:nvSpPr>
        <p:spPr>
          <a:xfrm>
            <a:off x="1925053" y="3645568"/>
            <a:ext cx="3200400" cy="1792706"/>
          </a:xfrm>
          <a:custGeom>
            <a:avLst/>
            <a:gdLst>
              <a:gd name="connsiteX0" fmla="*/ 204536 w 3200400"/>
              <a:gd name="connsiteY0" fmla="*/ 132348 h 1792706"/>
              <a:gd name="connsiteX1" fmla="*/ 180473 w 3200400"/>
              <a:gd name="connsiteY1" fmla="*/ 192506 h 1792706"/>
              <a:gd name="connsiteX2" fmla="*/ 168442 w 3200400"/>
              <a:gd name="connsiteY2" fmla="*/ 228600 h 1792706"/>
              <a:gd name="connsiteX3" fmla="*/ 144379 w 3200400"/>
              <a:gd name="connsiteY3" fmla="*/ 252664 h 1792706"/>
              <a:gd name="connsiteX4" fmla="*/ 120315 w 3200400"/>
              <a:gd name="connsiteY4" fmla="*/ 324853 h 1792706"/>
              <a:gd name="connsiteX5" fmla="*/ 108284 w 3200400"/>
              <a:gd name="connsiteY5" fmla="*/ 360948 h 1792706"/>
              <a:gd name="connsiteX6" fmla="*/ 48126 w 3200400"/>
              <a:gd name="connsiteY6" fmla="*/ 469232 h 1792706"/>
              <a:gd name="connsiteX7" fmla="*/ 36094 w 3200400"/>
              <a:gd name="connsiteY7" fmla="*/ 565485 h 1792706"/>
              <a:gd name="connsiteX8" fmla="*/ 24063 w 3200400"/>
              <a:gd name="connsiteY8" fmla="*/ 625643 h 1792706"/>
              <a:gd name="connsiteX9" fmla="*/ 0 w 3200400"/>
              <a:gd name="connsiteY9" fmla="*/ 890337 h 1792706"/>
              <a:gd name="connsiteX10" fmla="*/ 12031 w 3200400"/>
              <a:gd name="connsiteY10" fmla="*/ 1022685 h 1792706"/>
              <a:gd name="connsiteX11" fmla="*/ 48126 w 3200400"/>
              <a:gd name="connsiteY11" fmla="*/ 1130969 h 1792706"/>
              <a:gd name="connsiteX12" fmla="*/ 60158 w 3200400"/>
              <a:gd name="connsiteY12" fmla="*/ 1179095 h 1792706"/>
              <a:gd name="connsiteX13" fmla="*/ 108284 w 3200400"/>
              <a:gd name="connsiteY13" fmla="*/ 1251285 h 1792706"/>
              <a:gd name="connsiteX14" fmla="*/ 156410 w 3200400"/>
              <a:gd name="connsiteY14" fmla="*/ 1347537 h 1792706"/>
              <a:gd name="connsiteX15" fmla="*/ 180473 w 3200400"/>
              <a:gd name="connsiteY15" fmla="*/ 1383632 h 1792706"/>
              <a:gd name="connsiteX16" fmla="*/ 204536 w 3200400"/>
              <a:gd name="connsiteY16" fmla="*/ 1455821 h 1792706"/>
              <a:gd name="connsiteX17" fmla="*/ 216568 w 3200400"/>
              <a:gd name="connsiteY17" fmla="*/ 1491916 h 1792706"/>
              <a:gd name="connsiteX18" fmla="*/ 228600 w 3200400"/>
              <a:gd name="connsiteY18" fmla="*/ 1528011 h 1792706"/>
              <a:gd name="connsiteX19" fmla="*/ 252663 w 3200400"/>
              <a:gd name="connsiteY19" fmla="*/ 1564106 h 1792706"/>
              <a:gd name="connsiteX20" fmla="*/ 264694 w 3200400"/>
              <a:gd name="connsiteY20" fmla="*/ 1600200 h 1792706"/>
              <a:gd name="connsiteX21" fmla="*/ 324852 w 3200400"/>
              <a:gd name="connsiteY21" fmla="*/ 1672390 h 1792706"/>
              <a:gd name="connsiteX22" fmla="*/ 360947 w 3200400"/>
              <a:gd name="connsiteY22" fmla="*/ 1684421 h 1792706"/>
              <a:gd name="connsiteX23" fmla="*/ 457200 w 3200400"/>
              <a:gd name="connsiteY23" fmla="*/ 1732548 h 1792706"/>
              <a:gd name="connsiteX24" fmla="*/ 505326 w 3200400"/>
              <a:gd name="connsiteY24" fmla="*/ 1744579 h 1792706"/>
              <a:gd name="connsiteX25" fmla="*/ 541421 w 3200400"/>
              <a:gd name="connsiteY25" fmla="*/ 1756611 h 1792706"/>
              <a:gd name="connsiteX26" fmla="*/ 721894 w 3200400"/>
              <a:gd name="connsiteY26" fmla="*/ 1768643 h 1792706"/>
              <a:gd name="connsiteX27" fmla="*/ 914400 w 3200400"/>
              <a:gd name="connsiteY27" fmla="*/ 1792706 h 1792706"/>
              <a:gd name="connsiteX28" fmla="*/ 1251284 w 3200400"/>
              <a:gd name="connsiteY28" fmla="*/ 1780674 h 1792706"/>
              <a:gd name="connsiteX29" fmla="*/ 1347536 w 3200400"/>
              <a:gd name="connsiteY29" fmla="*/ 1768643 h 1792706"/>
              <a:gd name="connsiteX30" fmla="*/ 1407694 w 3200400"/>
              <a:gd name="connsiteY30" fmla="*/ 1756611 h 1792706"/>
              <a:gd name="connsiteX31" fmla="*/ 1708484 w 3200400"/>
              <a:gd name="connsiteY31" fmla="*/ 1744579 h 1792706"/>
              <a:gd name="connsiteX32" fmla="*/ 2021305 w 3200400"/>
              <a:gd name="connsiteY32" fmla="*/ 1720516 h 1792706"/>
              <a:gd name="connsiteX33" fmla="*/ 2093494 w 3200400"/>
              <a:gd name="connsiteY33" fmla="*/ 1708485 h 1792706"/>
              <a:gd name="connsiteX34" fmla="*/ 2502568 w 3200400"/>
              <a:gd name="connsiteY34" fmla="*/ 1696453 h 1792706"/>
              <a:gd name="connsiteX35" fmla="*/ 2695073 w 3200400"/>
              <a:gd name="connsiteY35" fmla="*/ 1684421 h 1792706"/>
              <a:gd name="connsiteX36" fmla="*/ 3200400 w 3200400"/>
              <a:gd name="connsiteY36" fmla="*/ 1648327 h 1792706"/>
              <a:gd name="connsiteX37" fmla="*/ 3188368 w 3200400"/>
              <a:gd name="connsiteY37" fmla="*/ 1179095 h 1792706"/>
              <a:gd name="connsiteX38" fmla="*/ 3176336 w 3200400"/>
              <a:gd name="connsiteY38" fmla="*/ 1130969 h 1792706"/>
              <a:gd name="connsiteX39" fmla="*/ 3152273 w 3200400"/>
              <a:gd name="connsiteY39" fmla="*/ 1046748 h 1792706"/>
              <a:gd name="connsiteX40" fmla="*/ 3140242 w 3200400"/>
              <a:gd name="connsiteY40" fmla="*/ 637674 h 1792706"/>
              <a:gd name="connsiteX41" fmla="*/ 3104147 w 3200400"/>
              <a:gd name="connsiteY41" fmla="*/ 613611 h 1792706"/>
              <a:gd name="connsiteX42" fmla="*/ 3080084 w 3200400"/>
              <a:gd name="connsiteY42" fmla="*/ 541421 h 1792706"/>
              <a:gd name="connsiteX43" fmla="*/ 3043989 w 3200400"/>
              <a:gd name="connsiteY43" fmla="*/ 469232 h 1792706"/>
              <a:gd name="connsiteX44" fmla="*/ 2995863 w 3200400"/>
              <a:gd name="connsiteY44" fmla="*/ 397043 h 1792706"/>
              <a:gd name="connsiteX45" fmla="*/ 2971800 w 3200400"/>
              <a:gd name="connsiteY45" fmla="*/ 360948 h 1792706"/>
              <a:gd name="connsiteX46" fmla="*/ 2959768 w 3200400"/>
              <a:gd name="connsiteY46" fmla="*/ 324853 h 1792706"/>
              <a:gd name="connsiteX47" fmla="*/ 2935705 w 3200400"/>
              <a:gd name="connsiteY47" fmla="*/ 288758 h 1792706"/>
              <a:gd name="connsiteX48" fmla="*/ 2923673 w 3200400"/>
              <a:gd name="connsiteY48" fmla="*/ 252664 h 1792706"/>
              <a:gd name="connsiteX49" fmla="*/ 2875547 w 3200400"/>
              <a:gd name="connsiteY49" fmla="*/ 192506 h 1792706"/>
              <a:gd name="connsiteX50" fmla="*/ 2863515 w 3200400"/>
              <a:gd name="connsiteY50" fmla="*/ 156411 h 1792706"/>
              <a:gd name="connsiteX51" fmla="*/ 2827421 w 3200400"/>
              <a:gd name="connsiteY51" fmla="*/ 120316 h 1792706"/>
              <a:gd name="connsiteX52" fmla="*/ 2803358 w 3200400"/>
              <a:gd name="connsiteY52" fmla="*/ 84221 h 1792706"/>
              <a:gd name="connsiteX53" fmla="*/ 2779294 w 3200400"/>
              <a:gd name="connsiteY53" fmla="*/ 12032 h 1792706"/>
              <a:gd name="connsiteX54" fmla="*/ 2743200 w 3200400"/>
              <a:gd name="connsiteY54" fmla="*/ 0 h 179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200400" h="1792706">
                <a:moveTo>
                  <a:pt x="204536" y="132348"/>
                </a:moveTo>
                <a:cubicBezTo>
                  <a:pt x="196515" y="152401"/>
                  <a:pt x="188056" y="172284"/>
                  <a:pt x="180473" y="192506"/>
                </a:cubicBezTo>
                <a:cubicBezTo>
                  <a:pt x="176020" y="204381"/>
                  <a:pt x="174967" y="217725"/>
                  <a:pt x="168442" y="228600"/>
                </a:cubicBezTo>
                <a:cubicBezTo>
                  <a:pt x="162606" y="238327"/>
                  <a:pt x="152400" y="244643"/>
                  <a:pt x="144379" y="252664"/>
                </a:cubicBezTo>
                <a:lnTo>
                  <a:pt x="120315" y="324853"/>
                </a:lnTo>
                <a:cubicBezTo>
                  <a:pt x="116304" y="336885"/>
                  <a:pt x="115319" y="350396"/>
                  <a:pt x="108284" y="360948"/>
                </a:cubicBezTo>
                <a:cubicBezTo>
                  <a:pt x="53123" y="443689"/>
                  <a:pt x="69304" y="405701"/>
                  <a:pt x="48126" y="469232"/>
                </a:cubicBezTo>
                <a:cubicBezTo>
                  <a:pt x="44115" y="501316"/>
                  <a:pt x="41011" y="533527"/>
                  <a:pt x="36094" y="565485"/>
                </a:cubicBezTo>
                <a:cubicBezTo>
                  <a:pt x="32984" y="585697"/>
                  <a:pt x="25761" y="605264"/>
                  <a:pt x="24063" y="625643"/>
                </a:cubicBezTo>
                <a:cubicBezTo>
                  <a:pt x="1489" y="896535"/>
                  <a:pt x="37802" y="776929"/>
                  <a:pt x="0" y="890337"/>
                </a:cubicBezTo>
                <a:cubicBezTo>
                  <a:pt x="4010" y="934453"/>
                  <a:pt x="4333" y="979061"/>
                  <a:pt x="12031" y="1022685"/>
                </a:cubicBezTo>
                <a:cubicBezTo>
                  <a:pt x="19250" y="1063593"/>
                  <a:pt x="38500" y="1092468"/>
                  <a:pt x="48126" y="1130969"/>
                </a:cubicBezTo>
                <a:cubicBezTo>
                  <a:pt x="52137" y="1147011"/>
                  <a:pt x="52763" y="1164305"/>
                  <a:pt x="60158" y="1179095"/>
                </a:cubicBezTo>
                <a:cubicBezTo>
                  <a:pt x="73092" y="1204962"/>
                  <a:pt x="95350" y="1225418"/>
                  <a:pt x="108284" y="1251285"/>
                </a:cubicBezTo>
                <a:cubicBezTo>
                  <a:pt x="124326" y="1283369"/>
                  <a:pt x="136513" y="1317690"/>
                  <a:pt x="156410" y="1347537"/>
                </a:cubicBezTo>
                <a:cubicBezTo>
                  <a:pt x="164431" y="1359569"/>
                  <a:pt x="174600" y="1370418"/>
                  <a:pt x="180473" y="1383632"/>
                </a:cubicBezTo>
                <a:cubicBezTo>
                  <a:pt x="190775" y="1406811"/>
                  <a:pt x="196515" y="1431758"/>
                  <a:pt x="204536" y="1455821"/>
                </a:cubicBezTo>
                <a:lnTo>
                  <a:pt x="216568" y="1491916"/>
                </a:lnTo>
                <a:cubicBezTo>
                  <a:pt x="220579" y="1503948"/>
                  <a:pt x="221565" y="1517458"/>
                  <a:pt x="228600" y="1528011"/>
                </a:cubicBezTo>
                <a:lnTo>
                  <a:pt x="252663" y="1564106"/>
                </a:lnTo>
                <a:cubicBezTo>
                  <a:pt x="256673" y="1576137"/>
                  <a:pt x="259022" y="1588857"/>
                  <a:pt x="264694" y="1600200"/>
                </a:cubicBezTo>
                <a:cubicBezTo>
                  <a:pt x="275790" y="1622392"/>
                  <a:pt x="304898" y="1659087"/>
                  <a:pt x="324852" y="1672390"/>
                </a:cubicBezTo>
                <a:cubicBezTo>
                  <a:pt x="335404" y="1679425"/>
                  <a:pt x="348915" y="1680411"/>
                  <a:pt x="360947" y="1684421"/>
                </a:cubicBezTo>
                <a:cubicBezTo>
                  <a:pt x="398823" y="1722299"/>
                  <a:pt x="383465" y="1714115"/>
                  <a:pt x="457200" y="1732548"/>
                </a:cubicBezTo>
                <a:cubicBezTo>
                  <a:pt x="473242" y="1736558"/>
                  <a:pt x="489427" y="1740036"/>
                  <a:pt x="505326" y="1744579"/>
                </a:cubicBezTo>
                <a:cubicBezTo>
                  <a:pt x="517521" y="1748063"/>
                  <a:pt x="528816" y="1755210"/>
                  <a:pt x="541421" y="1756611"/>
                </a:cubicBezTo>
                <a:cubicBezTo>
                  <a:pt x="601343" y="1763269"/>
                  <a:pt x="661883" y="1762835"/>
                  <a:pt x="721894" y="1768643"/>
                </a:cubicBezTo>
                <a:cubicBezTo>
                  <a:pt x="786261" y="1774872"/>
                  <a:pt x="914400" y="1792706"/>
                  <a:pt x="914400" y="1792706"/>
                </a:cubicBezTo>
                <a:lnTo>
                  <a:pt x="1251284" y="1780674"/>
                </a:lnTo>
                <a:cubicBezTo>
                  <a:pt x="1283568" y="1778880"/>
                  <a:pt x="1315578" y="1773560"/>
                  <a:pt x="1347536" y="1768643"/>
                </a:cubicBezTo>
                <a:cubicBezTo>
                  <a:pt x="1367748" y="1765533"/>
                  <a:pt x="1387289" y="1757971"/>
                  <a:pt x="1407694" y="1756611"/>
                </a:cubicBezTo>
                <a:cubicBezTo>
                  <a:pt x="1507815" y="1749936"/>
                  <a:pt x="1608221" y="1748590"/>
                  <a:pt x="1708484" y="1744579"/>
                </a:cubicBezTo>
                <a:cubicBezTo>
                  <a:pt x="1865236" y="1713230"/>
                  <a:pt x="1690844" y="1744995"/>
                  <a:pt x="2021305" y="1720516"/>
                </a:cubicBezTo>
                <a:cubicBezTo>
                  <a:pt x="2045633" y="1718714"/>
                  <a:pt x="2069130" y="1709703"/>
                  <a:pt x="2093494" y="1708485"/>
                </a:cubicBezTo>
                <a:cubicBezTo>
                  <a:pt x="2229741" y="1701673"/>
                  <a:pt x="2366210" y="1700464"/>
                  <a:pt x="2502568" y="1696453"/>
                </a:cubicBezTo>
                <a:cubicBezTo>
                  <a:pt x="2566736" y="1692442"/>
                  <a:pt x="2630820" y="1686716"/>
                  <a:pt x="2695073" y="1684421"/>
                </a:cubicBezTo>
                <a:cubicBezTo>
                  <a:pt x="3193150" y="1666633"/>
                  <a:pt x="3062476" y="1786245"/>
                  <a:pt x="3200400" y="1648327"/>
                </a:cubicBezTo>
                <a:cubicBezTo>
                  <a:pt x="3196389" y="1491916"/>
                  <a:pt x="3195638" y="1335388"/>
                  <a:pt x="3188368" y="1179095"/>
                </a:cubicBezTo>
                <a:cubicBezTo>
                  <a:pt x="3187600" y="1162577"/>
                  <a:pt x="3180879" y="1146869"/>
                  <a:pt x="3176336" y="1130969"/>
                </a:cubicBezTo>
                <a:cubicBezTo>
                  <a:pt x="3141815" y="1010145"/>
                  <a:pt x="3189887" y="1197197"/>
                  <a:pt x="3152273" y="1046748"/>
                </a:cubicBezTo>
                <a:cubicBezTo>
                  <a:pt x="3148263" y="910390"/>
                  <a:pt x="3155307" y="773257"/>
                  <a:pt x="3140242" y="637674"/>
                </a:cubicBezTo>
                <a:cubicBezTo>
                  <a:pt x="3138645" y="623302"/>
                  <a:pt x="3111811" y="625873"/>
                  <a:pt x="3104147" y="613611"/>
                </a:cubicBezTo>
                <a:cubicBezTo>
                  <a:pt x="3090704" y="592102"/>
                  <a:pt x="3094154" y="562526"/>
                  <a:pt x="3080084" y="541421"/>
                </a:cubicBezTo>
                <a:cubicBezTo>
                  <a:pt x="2973267" y="381198"/>
                  <a:pt x="3127005" y="618661"/>
                  <a:pt x="3043989" y="469232"/>
                </a:cubicBezTo>
                <a:cubicBezTo>
                  <a:pt x="3029944" y="443951"/>
                  <a:pt x="3011905" y="421106"/>
                  <a:pt x="2995863" y="397043"/>
                </a:cubicBezTo>
                <a:cubicBezTo>
                  <a:pt x="2987842" y="385011"/>
                  <a:pt x="2976373" y="374666"/>
                  <a:pt x="2971800" y="360948"/>
                </a:cubicBezTo>
                <a:cubicBezTo>
                  <a:pt x="2967789" y="348916"/>
                  <a:pt x="2965440" y="336197"/>
                  <a:pt x="2959768" y="324853"/>
                </a:cubicBezTo>
                <a:cubicBezTo>
                  <a:pt x="2953301" y="311919"/>
                  <a:pt x="2942172" y="301692"/>
                  <a:pt x="2935705" y="288758"/>
                </a:cubicBezTo>
                <a:cubicBezTo>
                  <a:pt x="2930033" y="277415"/>
                  <a:pt x="2930198" y="263539"/>
                  <a:pt x="2923673" y="252664"/>
                </a:cubicBezTo>
                <a:cubicBezTo>
                  <a:pt x="2856534" y="140766"/>
                  <a:pt x="2947779" y="336969"/>
                  <a:pt x="2875547" y="192506"/>
                </a:cubicBezTo>
                <a:cubicBezTo>
                  <a:pt x="2869875" y="181162"/>
                  <a:pt x="2870550" y="166964"/>
                  <a:pt x="2863515" y="156411"/>
                </a:cubicBezTo>
                <a:cubicBezTo>
                  <a:pt x="2854077" y="142254"/>
                  <a:pt x="2838314" y="133387"/>
                  <a:pt x="2827421" y="120316"/>
                </a:cubicBezTo>
                <a:cubicBezTo>
                  <a:pt x="2818164" y="109207"/>
                  <a:pt x="2809231" y="97435"/>
                  <a:pt x="2803358" y="84221"/>
                </a:cubicBezTo>
                <a:cubicBezTo>
                  <a:pt x="2793056" y="61042"/>
                  <a:pt x="2803357" y="20053"/>
                  <a:pt x="2779294" y="12032"/>
                </a:cubicBezTo>
                <a:lnTo>
                  <a:pt x="274320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A8B656C3-D629-4B7D-AEE8-F574BE820E83}"/>
              </a:ext>
            </a:extLst>
          </p:cNvPr>
          <p:cNvSpPr/>
          <p:nvPr/>
        </p:nvSpPr>
        <p:spPr>
          <a:xfrm>
            <a:off x="2622884" y="4295274"/>
            <a:ext cx="1973179" cy="288758"/>
          </a:xfrm>
          <a:custGeom>
            <a:avLst/>
            <a:gdLst>
              <a:gd name="connsiteX0" fmla="*/ 0 w 1973179"/>
              <a:gd name="connsiteY0" fmla="*/ 0 h 288758"/>
              <a:gd name="connsiteX1" fmla="*/ 36095 w 1973179"/>
              <a:gd name="connsiteY1" fmla="*/ 60158 h 288758"/>
              <a:gd name="connsiteX2" fmla="*/ 72190 w 1973179"/>
              <a:gd name="connsiteY2" fmla="*/ 72189 h 288758"/>
              <a:gd name="connsiteX3" fmla="*/ 156411 w 1973179"/>
              <a:gd name="connsiteY3" fmla="*/ 168442 h 288758"/>
              <a:gd name="connsiteX4" fmla="*/ 192505 w 1973179"/>
              <a:gd name="connsiteY4" fmla="*/ 192505 h 288758"/>
              <a:gd name="connsiteX5" fmla="*/ 216569 w 1973179"/>
              <a:gd name="connsiteY5" fmla="*/ 216568 h 288758"/>
              <a:gd name="connsiteX6" fmla="*/ 264695 w 1973179"/>
              <a:gd name="connsiteY6" fmla="*/ 288758 h 288758"/>
              <a:gd name="connsiteX7" fmla="*/ 1804737 w 1973179"/>
              <a:gd name="connsiteY7" fmla="*/ 276726 h 288758"/>
              <a:gd name="connsiteX8" fmla="*/ 1888958 w 1973179"/>
              <a:gd name="connsiteY8" fmla="*/ 252663 h 288758"/>
              <a:gd name="connsiteX9" fmla="*/ 1973179 w 1973179"/>
              <a:gd name="connsiteY9" fmla="*/ 252663 h 28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3179" h="288758">
                <a:moveTo>
                  <a:pt x="0" y="0"/>
                </a:moveTo>
                <a:cubicBezTo>
                  <a:pt x="12032" y="20053"/>
                  <a:pt x="19559" y="43622"/>
                  <a:pt x="36095" y="60158"/>
                </a:cubicBezTo>
                <a:cubicBezTo>
                  <a:pt x="45063" y="69126"/>
                  <a:pt x="62044" y="64580"/>
                  <a:pt x="72190" y="72189"/>
                </a:cubicBezTo>
                <a:cubicBezTo>
                  <a:pt x="228263" y="189243"/>
                  <a:pt x="72924" y="84953"/>
                  <a:pt x="156411" y="168442"/>
                </a:cubicBezTo>
                <a:cubicBezTo>
                  <a:pt x="166636" y="178667"/>
                  <a:pt x="181214" y="183472"/>
                  <a:pt x="192505" y="192505"/>
                </a:cubicBezTo>
                <a:cubicBezTo>
                  <a:pt x="201363" y="199591"/>
                  <a:pt x="209763" y="207493"/>
                  <a:pt x="216569" y="216568"/>
                </a:cubicBezTo>
                <a:cubicBezTo>
                  <a:pt x="233921" y="239704"/>
                  <a:pt x="264695" y="288758"/>
                  <a:pt x="264695" y="288758"/>
                </a:cubicBezTo>
                <a:lnTo>
                  <a:pt x="1804737" y="276726"/>
                </a:lnTo>
                <a:cubicBezTo>
                  <a:pt x="1883557" y="275532"/>
                  <a:pt x="1823071" y="259251"/>
                  <a:pt x="1888958" y="252663"/>
                </a:cubicBezTo>
                <a:cubicBezTo>
                  <a:pt x="1916892" y="249870"/>
                  <a:pt x="1945105" y="252663"/>
                  <a:pt x="1973179" y="2526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2E183184-87D2-4DEB-86EA-402B0ECFDA79}"/>
              </a:ext>
            </a:extLst>
          </p:cNvPr>
          <p:cNvSpPr/>
          <p:nvPr/>
        </p:nvSpPr>
        <p:spPr>
          <a:xfrm>
            <a:off x="2887579" y="3429000"/>
            <a:ext cx="1299410" cy="902368"/>
          </a:xfrm>
          <a:custGeom>
            <a:avLst/>
            <a:gdLst>
              <a:gd name="connsiteX0" fmla="*/ 1263316 w 1299410"/>
              <a:gd name="connsiteY0" fmla="*/ 204537 h 902368"/>
              <a:gd name="connsiteX1" fmla="*/ 1167063 w 1299410"/>
              <a:gd name="connsiteY1" fmla="*/ 180474 h 902368"/>
              <a:gd name="connsiteX2" fmla="*/ 1118937 w 1299410"/>
              <a:gd name="connsiteY2" fmla="*/ 168442 h 902368"/>
              <a:gd name="connsiteX3" fmla="*/ 1046747 w 1299410"/>
              <a:gd name="connsiteY3" fmla="*/ 144379 h 902368"/>
              <a:gd name="connsiteX4" fmla="*/ 950495 w 1299410"/>
              <a:gd name="connsiteY4" fmla="*/ 120316 h 902368"/>
              <a:gd name="connsiteX5" fmla="*/ 902368 w 1299410"/>
              <a:gd name="connsiteY5" fmla="*/ 96253 h 902368"/>
              <a:gd name="connsiteX6" fmla="*/ 866274 w 1299410"/>
              <a:gd name="connsiteY6" fmla="*/ 72189 h 902368"/>
              <a:gd name="connsiteX7" fmla="*/ 794084 w 1299410"/>
              <a:gd name="connsiteY7" fmla="*/ 48126 h 902368"/>
              <a:gd name="connsiteX8" fmla="*/ 721895 w 1299410"/>
              <a:gd name="connsiteY8" fmla="*/ 24063 h 902368"/>
              <a:gd name="connsiteX9" fmla="*/ 685800 w 1299410"/>
              <a:gd name="connsiteY9" fmla="*/ 12032 h 902368"/>
              <a:gd name="connsiteX10" fmla="*/ 637674 w 1299410"/>
              <a:gd name="connsiteY10" fmla="*/ 0 h 902368"/>
              <a:gd name="connsiteX11" fmla="*/ 397042 w 1299410"/>
              <a:gd name="connsiteY11" fmla="*/ 24063 h 902368"/>
              <a:gd name="connsiteX12" fmla="*/ 324853 w 1299410"/>
              <a:gd name="connsiteY12" fmla="*/ 48126 h 902368"/>
              <a:gd name="connsiteX13" fmla="*/ 288758 w 1299410"/>
              <a:gd name="connsiteY13" fmla="*/ 60158 h 902368"/>
              <a:gd name="connsiteX14" fmla="*/ 240632 w 1299410"/>
              <a:gd name="connsiteY14" fmla="*/ 96253 h 902368"/>
              <a:gd name="connsiteX15" fmla="*/ 204537 w 1299410"/>
              <a:gd name="connsiteY15" fmla="*/ 108284 h 902368"/>
              <a:gd name="connsiteX16" fmla="*/ 180474 w 1299410"/>
              <a:gd name="connsiteY16" fmla="*/ 144379 h 902368"/>
              <a:gd name="connsiteX17" fmla="*/ 120316 w 1299410"/>
              <a:gd name="connsiteY17" fmla="*/ 192505 h 902368"/>
              <a:gd name="connsiteX18" fmla="*/ 84221 w 1299410"/>
              <a:gd name="connsiteY18" fmla="*/ 204537 h 902368"/>
              <a:gd name="connsiteX19" fmla="*/ 24063 w 1299410"/>
              <a:gd name="connsiteY19" fmla="*/ 276726 h 902368"/>
              <a:gd name="connsiteX20" fmla="*/ 0 w 1299410"/>
              <a:gd name="connsiteY20" fmla="*/ 348916 h 902368"/>
              <a:gd name="connsiteX21" fmla="*/ 24063 w 1299410"/>
              <a:gd name="connsiteY21" fmla="*/ 529389 h 902368"/>
              <a:gd name="connsiteX22" fmla="*/ 48126 w 1299410"/>
              <a:gd name="connsiteY22" fmla="*/ 613611 h 902368"/>
              <a:gd name="connsiteX23" fmla="*/ 72189 w 1299410"/>
              <a:gd name="connsiteY23" fmla="*/ 649705 h 902368"/>
              <a:gd name="connsiteX24" fmla="*/ 84221 w 1299410"/>
              <a:gd name="connsiteY24" fmla="*/ 685800 h 902368"/>
              <a:gd name="connsiteX25" fmla="*/ 168442 w 1299410"/>
              <a:gd name="connsiteY25" fmla="*/ 782053 h 902368"/>
              <a:gd name="connsiteX26" fmla="*/ 240632 w 1299410"/>
              <a:gd name="connsiteY26" fmla="*/ 806116 h 902368"/>
              <a:gd name="connsiteX27" fmla="*/ 276726 w 1299410"/>
              <a:gd name="connsiteY27" fmla="*/ 830179 h 902368"/>
              <a:gd name="connsiteX28" fmla="*/ 336884 w 1299410"/>
              <a:gd name="connsiteY28" fmla="*/ 842211 h 902368"/>
              <a:gd name="connsiteX29" fmla="*/ 385010 w 1299410"/>
              <a:gd name="connsiteY29" fmla="*/ 854242 h 902368"/>
              <a:gd name="connsiteX30" fmla="*/ 409074 w 1299410"/>
              <a:gd name="connsiteY30" fmla="*/ 878305 h 902368"/>
              <a:gd name="connsiteX31" fmla="*/ 481263 w 1299410"/>
              <a:gd name="connsiteY31" fmla="*/ 902368 h 902368"/>
              <a:gd name="connsiteX32" fmla="*/ 721895 w 1299410"/>
              <a:gd name="connsiteY32" fmla="*/ 890337 h 902368"/>
              <a:gd name="connsiteX33" fmla="*/ 782053 w 1299410"/>
              <a:gd name="connsiteY33" fmla="*/ 854242 h 902368"/>
              <a:gd name="connsiteX34" fmla="*/ 890337 w 1299410"/>
              <a:gd name="connsiteY34" fmla="*/ 830179 h 902368"/>
              <a:gd name="connsiteX35" fmla="*/ 1082842 w 1299410"/>
              <a:gd name="connsiteY35" fmla="*/ 806116 h 902368"/>
              <a:gd name="connsiteX36" fmla="*/ 1118937 w 1299410"/>
              <a:gd name="connsiteY36" fmla="*/ 794084 h 902368"/>
              <a:gd name="connsiteX37" fmla="*/ 1155032 w 1299410"/>
              <a:gd name="connsiteY37" fmla="*/ 770021 h 902368"/>
              <a:gd name="connsiteX38" fmla="*/ 1227221 w 1299410"/>
              <a:gd name="connsiteY38" fmla="*/ 745958 h 902368"/>
              <a:gd name="connsiteX39" fmla="*/ 1239253 w 1299410"/>
              <a:gd name="connsiteY39" fmla="*/ 709863 h 902368"/>
              <a:gd name="connsiteX40" fmla="*/ 1275347 w 1299410"/>
              <a:gd name="connsiteY40" fmla="*/ 697832 h 902368"/>
              <a:gd name="connsiteX41" fmla="*/ 1299410 w 1299410"/>
              <a:gd name="connsiteY41" fmla="*/ 673768 h 902368"/>
              <a:gd name="connsiteX42" fmla="*/ 1287379 w 1299410"/>
              <a:gd name="connsiteY42" fmla="*/ 445168 h 902368"/>
              <a:gd name="connsiteX43" fmla="*/ 1263316 w 1299410"/>
              <a:gd name="connsiteY43" fmla="*/ 409074 h 902368"/>
              <a:gd name="connsiteX44" fmla="*/ 1251284 w 1299410"/>
              <a:gd name="connsiteY44" fmla="*/ 372979 h 902368"/>
              <a:gd name="connsiteX45" fmla="*/ 1215189 w 1299410"/>
              <a:gd name="connsiteY45" fmla="*/ 348916 h 902368"/>
              <a:gd name="connsiteX46" fmla="*/ 1130968 w 1299410"/>
              <a:gd name="connsiteY46" fmla="*/ 252663 h 902368"/>
              <a:gd name="connsiteX47" fmla="*/ 1106905 w 1299410"/>
              <a:gd name="connsiteY47" fmla="*/ 216568 h 902368"/>
              <a:gd name="connsiteX48" fmla="*/ 1022684 w 1299410"/>
              <a:gd name="connsiteY48" fmla="*/ 144379 h 902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99410" h="902368">
                <a:moveTo>
                  <a:pt x="1263316" y="204537"/>
                </a:moveTo>
                <a:cubicBezTo>
                  <a:pt x="1141021" y="180077"/>
                  <a:pt x="1253381" y="205136"/>
                  <a:pt x="1167063" y="180474"/>
                </a:cubicBezTo>
                <a:cubicBezTo>
                  <a:pt x="1151163" y="175931"/>
                  <a:pt x="1134775" y="173194"/>
                  <a:pt x="1118937" y="168442"/>
                </a:cubicBezTo>
                <a:cubicBezTo>
                  <a:pt x="1094642" y="161153"/>
                  <a:pt x="1071355" y="150531"/>
                  <a:pt x="1046747" y="144379"/>
                </a:cubicBezTo>
                <a:lnTo>
                  <a:pt x="950495" y="120316"/>
                </a:lnTo>
                <a:cubicBezTo>
                  <a:pt x="934453" y="112295"/>
                  <a:pt x="917941" y="105152"/>
                  <a:pt x="902368" y="96253"/>
                </a:cubicBezTo>
                <a:cubicBezTo>
                  <a:pt x="889813" y="89079"/>
                  <a:pt x="879488" y="78062"/>
                  <a:pt x="866274" y="72189"/>
                </a:cubicBezTo>
                <a:cubicBezTo>
                  <a:pt x="843095" y="61887"/>
                  <a:pt x="818147" y="56147"/>
                  <a:pt x="794084" y="48126"/>
                </a:cubicBezTo>
                <a:lnTo>
                  <a:pt x="721895" y="24063"/>
                </a:lnTo>
                <a:cubicBezTo>
                  <a:pt x="709863" y="20052"/>
                  <a:pt x="698104" y="15108"/>
                  <a:pt x="685800" y="12032"/>
                </a:cubicBezTo>
                <a:lnTo>
                  <a:pt x="637674" y="0"/>
                </a:lnTo>
                <a:cubicBezTo>
                  <a:pt x="519130" y="7409"/>
                  <a:pt x="484276" y="-2107"/>
                  <a:pt x="397042" y="24063"/>
                </a:cubicBezTo>
                <a:cubicBezTo>
                  <a:pt x="372747" y="31351"/>
                  <a:pt x="348916" y="40105"/>
                  <a:pt x="324853" y="48126"/>
                </a:cubicBezTo>
                <a:lnTo>
                  <a:pt x="288758" y="60158"/>
                </a:lnTo>
                <a:cubicBezTo>
                  <a:pt x="272716" y="72190"/>
                  <a:pt x="258043" y="86304"/>
                  <a:pt x="240632" y="96253"/>
                </a:cubicBezTo>
                <a:cubicBezTo>
                  <a:pt x="229621" y="102545"/>
                  <a:pt x="214440" y="100361"/>
                  <a:pt x="204537" y="108284"/>
                </a:cubicBezTo>
                <a:cubicBezTo>
                  <a:pt x="193245" y="117317"/>
                  <a:pt x="189507" y="133088"/>
                  <a:pt x="180474" y="144379"/>
                </a:cubicBezTo>
                <a:cubicBezTo>
                  <a:pt x="165554" y="163028"/>
                  <a:pt x="141158" y="182084"/>
                  <a:pt x="120316" y="192505"/>
                </a:cubicBezTo>
                <a:cubicBezTo>
                  <a:pt x="108972" y="198177"/>
                  <a:pt x="96253" y="200526"/>
                  <a:pt x="84221" y="204537"/>
                </a:cubicBezTo>
                <a:cubicBezTo>
                  <a:pt x="61555" y="227203"/>
                  <a:pt x="37463" y="246576"/>
                  <a:pt x="24063" y="276726"/>
                </a:cubicBezTo>
                <a:cubicBezTo>
                  <a:pt x="13761" y="299905"/>
                  <a:pt x="0" y="348916"/>
                  <a:pt x="0" y="348916"/>
                </a:cubicBezTo>
                <a:cubicBezTo>
                  <a:pt x="19200" y="579313"/>
                  <a:pt x="-4845" y="428210"/>
                  <a:pt x="24063" y="529389"/>
                </a:cubicBezTo>
                <a:cubicBezTo>
                  <a:pt x="29201" y="547372"/>
                  <a:pt x="38513" y="594384"/>
                  <a:pt x="48126" y="613611"/>
                </a:cubicBezTo>
                <a:cubicBezTo>
                  <a:pt x="54593" y="626544"/>
                  <a:pt x="65722" y="636772"/>
                  <a:pt x="72189" y="649705"/>
                </a:cubicBezTo>
                <a:cubicBezTo>
                  <a:pt x="77861" y="661049"/>
                  <a:pt x="78549" y="674456"/>
                  <a:pt x="84221" y="685800"/>
                </a:cubicBezTo>
                <a:cubicBezTo>
                  <a:pt x="97722" y="712801"/>
                  <a:pt x="149624" y="775780"/>
                  <a:pt x="168442" y="782053"/>
                </a:cubicBezTo>
                <a:cubicBezTo>
                  <a:pt x="192505" y="790074"/>
                  <a:pt x="219527" y="792046"/>
                  <a:pt x="240632" y="806116"/>
                </a:cubicBezTo>
                <a:cubicBezTo>
                  <a:pt x="252663" y="814137"/>
                  <a:pt x="263187" y="825102"/>
                  <a:pt x="276726" y="830179"/>
                </a:cubicBezTo>
                <a:cubicBezTo>
                  <a:pt x="295874" y="837359"/>
                  <a:pt x="316921" y="837775"/>
                  <a:pt x="336884" y="842211"/>
                </a:cubicBezTo>
                <a:cubicBezTo>
                  <a:pt x="353026" y="845798"/>
                  <a:pt x="368968" y="850232"/>
                  <a:pt x="385010" y="854242"/>
                </a:cubicBezTo>
                <a:cubicBezTo>
                  <a:pt x="393031" y="862263"/>
                  <a:pt x="398928" y="873232"/>
                  <a:pt x="409074" y="878305"/>
                </a:cubicBezTo>
                <a:cubicBezTo>
                  <a:pt x="431761" y="889648"/>
                  <a:pt x="481263" y="902368"/>
                  <a:pt x="481263" y="902368"/>
                </a:cubicBezTo>
                <a:cubicBezTo>
                  <a:pt x="561474" y="898358"/>
                  <a:pt x="641886" y="897294"/>
                  <a:pt x="721895" y="890337"/>
                </a:cubicBezTo>
                <a:cubicBezTo>
                  <a:pt x="775038" y="885716"/>
                  <a:pt x="743397" y="877435"/>
                  <a:pt x="782053" y="854242"/>
                </a:cubicBezTo>
                <a:cubicBezTo>
                  <a:pt x="804340" y="840870"/>
                  <a:pt x="876715" y="832037"/>
                  <a:pt x="890337" y="830179"/>
                </a:cubicBezTo>
                <a:cubicBezTo>
                  <a:pt x="954412" y="821441"/>
                  <a:pt x="1082842" y="806116"/>
                  <a:pt x="1082842" y="806116"/>
                </a:cubicBezTo>
                <a:cubicBezTo>
                  <a:pt x="1094874" y="802105"/>
                  <a:pt x="1107593" y="799756"/>
                  <a:pt x="1118937" y="794084"/>
                </a:cubicBezTo>
                <a:cubicBezTo>
                  <a:pt x="1131871" y="787617"/>
                  <a:pt x="1141818" y="775894"/>
                  <a:pt x="1155032" y="770021"/>
                </a:cubicBezTo>
                <a:cubicBezTo>
                  <a:pt x="1178211" y="759719"/>
                  <a:pt x="1227221" y="745958"/>
                  <a:pt x="1227221" y="745958"/>
                </a:cubicBezTo>
                <a:cubicBezTo>
                  <a:pt x="1231232" y="733926"/>
                  <a:pt x="1230285" y="718831"/>
                  <a:pt x="1239253" y="709863"/>
                </a:cubicBezTo>
                <a:cubicBezTo>
                  <a:pt x="1248221" y="700895"/>
                  <a:pt x="1264472" y="704357"/>
                  <a:pt x="1275347" y="697832"/>
                </a:cubicBezTo>
                <a:cubicBezTo>
                  <a:pt x="1285074" y="691996"/>
                  <a:pt x="1291389" y="681789"/>
                  <a:pt x="1299410" y="673768"/>
                </a:cubicBezTo>
                <a:cubicBezTo>
                  <a:pt x="1295400" y="597568"/>
                  <a:pt x="1297689" y="520774"/>
                  <a:pt x="1287379" y="445168"/>
                </a:cubicBezTo>
                <a:cubicBezTo>
                  <a:pt x="1285425" y="430841"/>
                  <a:pt x="1269783" y="422007"/>
                  <a:pt x="1263316" y="409074"/>
                </a:cubicBezTo>
                <a:cubicBezTo>
                  <a:pt x="1257644" y="397730"/>
                  <a:pt x="1259207" y="382882"/>
                  <a:pt x="1251284" y="372979"/>
                </a:cubicBezTo>
                <a:cubicBezTo>
                  <a:pt x="1242251" y="361688"/>
                  <a:pt x="1227221" y="356937"/>
                  <a:pt x="1215189" y="348916"/>
                </a:cubicBezTo>
                <a:cubicBezTo>
                  <a:pt x="1159042" y="264694"/>
                  <a:pt x="1191126" y="292768"/>
                  <a:pt x="1130968" y="252663"/>
                </a:cubicBezTo>
                <a:cubicBezTo>
                  <a:pt x="1122947" y="240631"/>
                  <a:pt x="1117787" y="226090"/>
                  <a:pt x="1106905" y="216568"/>
                </a:cubicBezTo>
                <a:cubicBezTo>
                  <a:pt x="1012503" y="133965"/>
                  <a:pt x="1052224" y="203457"/>
                  <a:pt x="1022684" y="14437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8CD60AD9-12ED-45B2-BC1F-75B872C0B217}"/>
              </a:ext>
            </a:extLst>
          </p:cNvPr>
          <p:cNvSpPr/>
          <p:nvPr/>
        </p:nvSpPr>
        <p:spPr>
          <a:xfrm>
            <a:off x="3316505" y="3548860"/>
            <a:ext cx="210183" cy="110517"/>
          </a:xfrm>
          <a:custGeom>
            <a:avLst/>
            <a:gdLst>
              <a:gd name="connsiteX0" fmla="*/ 133635 w 210183"/>
              <a:gd name="connsiteY0" fmla="*/ 2233 h 110517"/>
              <a:gd name="connsiteX1" fmla="*/ 25351 w 210183"/>
              <a:gd name="connsiteY1" fmla="*/ 14264 h 110517"/>
              <a:gd name="connsiteX2" fmla="*/ 73477 w 210183"/>
              <a:gd name="connsiteY2" fmla="*/ 110517 h 110517"/>
              <a:gd name="connsiteX3" fmla="*/ 205824 w 210183"/>
              <a:gd name="connsiteY3" fmla="*/ 98485 h 110517"/>
              <a:gd name="connsiteX4" fmla="*/ 193793 w 210183"/>
              <a:gd name="connsiteY4" fmla="*/ 62391 h 110517"/>
              <a:gd name="connsiteX5" fmla="*/ 157698 w 210183"/>
              <a:gd name="connsiteY5" fmla="*/ 50359 h 110517"/>
              <a:gd name="connsiteX6" fmla="*/ 133635 w 210183"/>
              <a:gd name="connsiteY6" fmla="*/ 2233 h 11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183" h="110517">
                <a:moveTo>
                  <a:pt x="133635" y="2233"/>
                </a:moveTo>
                <a:cubicBezTo>
                  <a:pt x="97540" y="6243"/>
                  <a:pt x="51031" y="-11416"/>
                  <a:pt x="25351" y="14264"/>
                </a:cubicBezTo>
                <a:cubicBezTo>
                  <a:pt x="-43775" y="83389"/>
                  <a:pt x="47576" y="101883"/>
                  <a:pt x="73477" y="110517"/>
                </a:cubicBezTo>
                <a:cubicBezTo>
                  <a:pt x="117593" y="106506"/>
                  <a:pt x="164695" y="114937"/>
                  <a:pt x="205824" y="98485"/>
                </a:cubicBezTo>
                <a:cubicBezTo>
                  <a:pt x="217599" y="93775"/>
                  <a:pt x="202761" y="71359"/>
                  <a:pt x="193793" y="62391"/>
                </a:cubicBezTo>
                <a:cubicBezTo>
                  <a:pt x="184825" y="53423"/>
                  <a:pt x="169730" y="54370"/>
                  <a:pt x="157698" y="50359"/>
                </a:cubicBezTo>
                <a:lnTo>
                  <a:pt x="133635" y="223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47412AD-D92A-4934-8FD4-1E4E2BEB0698}"/>
              </a:ext>
            </a:extLst>
          </p:cNvPr>
          <p:cNvSpPr/>
          <p:nvPr/>
        </p:nvSpPr>
        <p:spPr>
          <a:xfrm>
            <a:off x="3581200" y="3604118"/>
            <a:ext cx="210183" cy="110517"/>
          </a:xfrm>
          <a:custGeom>
            <a:avLst/>
            <a:gdLst>
              <a:gd name="connsiteX0" fmla="*/ 133635 w 210183"/>
              <a:gd name="connsiteY0" fmla="*/ 2233 h 110517"/>
              <a:gd name="connsiteX1" fmla="*/ 25351 w 210183"/>
              <a:gd name="connsiteY1" fmla="*/ 14264 h 110517"/>
              <a:gd name="connsiteX2" fmla="*/ 73477 w 210183"/>
              <a:gd name="connsiteY2" fmla="*/ 110517 h 110517"/>
              <a:gd name="connsiteX3" fmla="*/ 205824 w 210183"/>
              <a:gd name="connsiteY3" fmla="*/ 98485 h 110517"/>
              <a:gd name="connsiteX4" fmla="*/ 193793 w 210183"/>
              <a:gd name="connsiteY4" fmla="*/ 62391 h 110517"/>
              <a:gd name="connsiteX5" fmla="*/ 157698 w 210183"/>
              <a:gd name="connsiteY5" fmla="*/ 50359 h 110517"/>
              <a:gd name="connsiteX6" fmla="*/ 133635 w 210183"/>
              <a:gd name="connsiteY6" fmla="*/ 2233 h 11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183" h="110517">
                <a:moveTo>
                  <a:pt x="133635" y="2233"/>
                </a:moveTo>
                <a:cubicBezTo>
                  <a:pt x="97540" y="6243"/>
                  <a:pt x="51031" y="-11416"/>
                  <a:pt x="25351" y="14264"/>
                </a:cubicBezTo>
                <a:cubicBezTo>
                  <a:pt x="-43775" y="83389"/>
                  <a:pt x="47576" y="101883"/>
                  <a:pt x="73477" y="110517"/>
                </a:cubicBezTo>
                <a:cubicBezTo>
                  <a:pt x="117593" y="106506"/>
                  <a:pt x="164695" y="114937"/>
                  <a:pt x="205824" y="98485"/>
                </a:cubicBezTo>
                <a:cubicBezTo>
                  <a:pt x="217599" y="93775"/>
                  <a:pt x="202761" y="71359"/>
                  <a:pt x="193793" y="62391"/>
                </a:cubicBezTo>
                <a:cubicBezTo>
                  <a:pt x="184825" y="53423"/>
                  <a:pt x="169730" y="54370"/>
                  <a:pt x="157698" y="50359"/>
                </a:cubicBezTo>
                <a:lnTo>
                  <a:pt x="133635" y="223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BF1CD899-DBC5-4CF5-8D59-D7897DD3E99F}"/>
              </a:ext>
            </a:extLst>
          </p:cNvPr>
          <p:cNvSpPr/>
          <p:nvPr/>
        </p:nvSpPr>
        <p:spPr>
          <a:xfrm>
            <a:off x="3859561" y="3731679"/>
            <a:ext cx="210183" cy="110517"/>
          </a:xfrm>
          <a:custGeom>
            <a:avLst/>
            <a:gdLst>
              <a:gd name="connsiteX0" fmla="*/ 133635 w 210183"/>
              <a:gd name="connsiteY0" fmla="*/ 2233 h 110517"/>
              <a:gd name="connsiteX1" fmla="*/ 25351 w 210183"/>
              <a:gd name="connsiteY1" fmla="*/ 14264 h 110517"/>
              <a:gd name="connsiteX2" fmla="*/ 73477 w 210183"/>
              <a:gd name="connsiteY2" fmla="*/ 110517 h 110517"/>
              <a:gd name="connsiteX3" fmla="*/ 205824 w 210183"/>
              <a:gd name="connsiteY3" fmla="*/ 98485 h 110517"/>
              <a:gd name="connsiteX4" fmla="*/ 193793 w 210183"/>
              <a:gd name="connsiteY4" fmla="*/ 62391 h 110517"/>
              <a:gd name="connsiteX5" fmla="*/ 157698 w 210183"/>
              <a:gd name="connsiteY5" fmla="*/ 50359 h 110517"/>
              <a:gd name="connsiteX6" fmla="*/ 133635 w 210183"/>
              <a:gd name="connsiteY6" fmla="*/ 2233 h 11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183" h="110517">
                <a:moveTo>
                  <a:pt x="133635" y="2233"/>
                </a:moveTo>
                <a:cubicBezTo>
                  <a:pt x="97540" y="6243"/>
                  <a:pt x="51031" y="-11416"/>
                  <a:pt x="25351" y="14264"/>
                </a:cubicBezTo>
                <a:cubicBezTo>
                  <a:pt x="-43775" y="83389"/>
                  <a:pt x="47576" y="101883"/>
                  <a:pt x="73477" y="110517"/>
                </a:cubicBezTo>
                <a:cubicBezTo>
                  <a:pt x="117593" y="106506"/>
                  <a:pt x="164695" y="114937"/>
                  <a:pt x="205824" y="98485"/>
                </a:cubicBezTo>
                <a:cubicBezTo>
                  <a:pt x="217599" y="93775"/>
                  <a:pt x="202761" y="71359"/>
                  <a:pt x="193793" y="62391"/>
                </a:cubicBezTo>
                <a:cubicBezTo>
                  <a:pt x="184825" y="53423"/>
                  <a:pt x="169730" y="54370"/>
                  <a:pt x="157698" y="50359"/>
                </a:cubicBezTo>
                <a:lnTo>
                  <a:pt x="133635" y="223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8C57EFCC-11E9-46D5-BDFA-B4A8D8C50A86}"/>
              </a:ext>
            </a:extLst>
          </p:cNvPr>
          <p:cNvSpPr/>
          <p:nvPr/>
        </p:nvSpPr>
        <p:spPr>
          <a:xfrm>
            <a:off x="3037623" y="3645568"/>
            <a:ext cx="210183" cy="110517"/>
          </a:xfrm>
          <a:custGeom>
            <a:avLst/>
            <a:gdLst>
              <a:gd name="connsiteX0" fmla="*/ 133635 w 210183"/>
              <a:gd name="connsiteY0" fmla="*/ 2233 h 110517"/>
              <a:gd name="connsiteX1" fmla="*/ 25351 w 210183"/>
              <a:gd name="connsiteY1" fmla="*/ 14264 h 110517"/>
              <a:gd name="connsiteX2" fmla="*/ 73477 w 210183"/>
              <a:gd name="connsiteY2" fmla="*/ 110517 h 110517"/>
              <a:gd name="connsiteX3" fmla="*/ 205824 w 210183"/>
              <a:gd name="connsiteY3" fmla="*/ 98485 h 110517"/>
              <a:gd name="connsiteX4" fmla="*/ 193793 w 210183"/>
              <a:gd name="connsiteY4" fmla="*/ 62391 h 110517"/>
              <a:gd name="connsiteX5" fmla="*/ 157698 w 210183"/>
              <a:gd name="connsiteY5" fmla="*/ 50359 h 110517"/>
              <a:gd name="connsiteX6" fmla="*/ 133635 w 210183"/>
              <a:gd name="connsiteY6" fmla="*/ 2233 h 11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183" h="110517">
                <a:moveTo>
                  <a:pt x="133635" y="2233"/>
                </a:moveTo>
                <a:cubicBezTo>
                  <a:pt x="97540" y="6243"/>
                  <a:pt x="51031" y="-11416"/>
                  <a:pt x="25351" y="14264"/>
                </a:cubicBezTo>
                <a:cubicBezTo>
                  <a:pt x="-43775" y="83389"/>
                  <a:pt x="47576" y="101883"/>
                  <a:pt x="73477" y="110517"/>
                </a:cubicBezTo>
                <a:cubicBezTo>
                  <a:pt x="117593" y="106506"/>
                  <a:pt x="164695" y="114937"/>
                  <a:pt x="205824" y="98485"/>
                </a:cubicBezTo>
                <a:cubicBezTo>
                  <a:pt x="217599" y="93775"/>
                  <a:pt x="202761" y="71359"/>
                  <a:pt x="193793" y="62391"/>
                </a:cubicBezTo>
                <a:cubicBezTo>
                  <a:pt x="184825" y="53423"/>
                  <a:pt x="169730" y="54370"/>
                  <a:pt x="157698" y="50359"/>
                </a:cubicBezTo>
                <a:lnTo>
                  <a:pt x="133635" y="223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42318E8-D75E-45B3-A195-9F1149B89539}"/>
              </a:ext>
            </a:extLst>
          </p:cNvPr>
          <p:cNvSpPr/>
          <p:nvPr/>
        </p:nvSpPr>
        <p:spPr>
          <a:xfrm>
            <a:off x="3037622" y="3895191"/>
            <a:ext cx="210183" cy="110517"/>
          </a:xfrm>
          <a:custGeom>
            <a:avLst/>
            <a:gdLst>
              <a:gd name="connsiteX0" fmla="*/ 133635 w 210183"/>
              <a:gd name="connsiteY0" fmla="*/ 2233 h 110517"/>
              <a:gd name="connsiteX1" fmla="*/ 25351 w 210183"/>
              <a:gd name="connsiteY1" fmla="*/ 14264 h 110517"/>
              <a:gd name="connsiteX2" fmla="*/ 73477 w 210183"/>
              <a:gd name="connsiteY2" fmla="*/ 110517 h 110517"/>
              <a:gd name="connsiteX3" fmla="*/ 205824 w 210183"/>
              <a:gd name="connsiteY3" fmla="*/ 98485 h 110517"/>
              <a:gd name="connsiteX4" fmla="*/ 193793 w 210183"/>
              <a:gd name="connsiteY4" fmla="*/ 62391 h 110517"/>
              <a:gd name="connsiteX5" fmla="*/ 157698 w 210183"/>
              <a:gd name="connsiteY5" fmla="*/ 50359 h 110517"/>
              <a:gd name="connsiteX6" fmla="*/ 133635 w 210183"/>
              <a:gd name="connsiteY6" fmla="*/ 2233 h 11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183" h="110517">
                <a:moveTo>
                  <a:pt x="133635" y="2233"/>
                </a:moveTo>
                <a:cubicBezTo>
                  <a:pt x="97540" y="6243"/>
                  <a:pt x="51031" y="-11416"/>
                  <a:pt x="25351" y="14264"/>
                </a:cubicBezTo>
                <a:cubicBezTo>
                  <a:pt x="-43775" y="83389"/>
                  <a:pt x="47576" y="101883"/>
                  <a:pt x="73477" y="110517"/>
                </a:cubicBezTo>
                <a:cubicBezTo>
                  <a:pt x="117593" y="106506"/>
                  <a:pt x="164695" y="114937"/>
                  <a:pt x="205824" y="98485"/>
                </a:cubicBezTo>
                <a:cubicBezTo>
                  <a:pt x="217599" y="93775"/>
                  <a:pt x="202761" y="71359"/>
                  <a:pt x="193793" y="62391"/>
                </a:cubicBezTo>
                <a:cubicBezTo>
                  <a:pt x="184825" y="53423"/>
                  <a:pt x="169730" y="54370"/>
                  <a:pt x="157698" y="50359"/>
                </a:cubicBezTo>
                <a:lnTo>
                  <a:pt x="133635" y="223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72E45DF-60DC-4890-810D-726210D86D4C}"/>
              </a:ext>
            </a:extLst>
          </p:cNvPr>
          <p:cNvSpPr/>
          <p:nvPr/>
        </p:nvSpPr>
        <p:spPr>
          <a:xfrm>
            <a:off x="3202304" y="4095086"/>
            <a:ext cx="210183" cy="110517"/>
          </a:xfrm>
          <a:custGeom>
            <a:avLst/>
            <a:gdLst>
              <a:gd name="connsiteX0" fmla="*/ 133635 w 210183"/>
              <a:gd name="connsiteY0" fmla="*/ 2233 h 110517"/>
              <a:gd name="connsiteX1" fmla="*/ 25351 w 210183"/>
              <a:gd name="connsiteY1" fmla="*/ 14264 h 110517"/>
              <a:gd name="connsiteX2" fmla="*/ 73477 w 210183"/>
              <a:gd name="connsiteY2" fmla="*/ 110517 h 110517"/>
              <a:gd name="connsiteX3" fmla="*/ 205824 w 210183"/>
              <a:gd name="connsiteY3" fmla="*/ 98485 h 110517"/>
              <a:gd name="connsiteX4" fmla="*/ 193793 w 210183"/>
              <a:gd name="connsiteY4" fmla="*/ 62391 h 110517"/>
              <a:gd name="connsiteX5" fmla="*/ 157698 w 210183"/>
              <a:gd name="connsiteY5" fmla="*/ 50359 h 110517"/>
              <a:gd name="connsiteX6" fmla="*/ 133635 w 210183"/>
              <a:gd name="connsiteY6" fmla="*/ 2233 h 11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183" h="110517">
                <a:moveTo>
                  <a:pt x="133635" y="2233"/>
                </a:moveTo>
                <a:cubicBezTo>
                  <a:pt x="97540" y="6243"/>
                  <a:pt x="51031" y="-11416"/>
                  <a:pt x="25351" y="14264"/>
                </a:cubicBezTo>
                <a:cubicBezTo>
                  <a:pt x="-43775" y="83389"/>
                  <a:pt x="47576" y="101883"/>
                  <a:pt x="73477" y="110517"/>
                </a:cubicBezTo>
                <a:cubicBezTo>
                  <a:pt x="117593" y="106506"/>
                  <a:pt x="164695" y="114937"/>
                  <a:pt x="205824" y="98485"/>
                </a:cubicBezTo>
                <a:cubicBezTo>
                  <a:pt x="217599" y="93775"/>
                  <a:pt x="202761" y="71359"/>
                  <a:pt x="193793" y="62391"/>
                </a:cubicBezTo>
                <a:cubicBezTo>
                  <a:pt x="184825" y="53423"/>
                  <a:pt x="169730" y="54370"/>
                  <a:pt x="157698" y="50359"/>
                </a:cubicBezTo>
                <a:lnTo>
                  <a:pt x="133635" y="223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034FFEF-234F-4CF7-8B0D-D955C3C0A8CE}"/>
              </a:ext>
            </a:extLst>
          </p:cNvPr>
          <p:cNvSpPr/>
          <p:nvPr/>
        </p:nvSpPr>
        <p:spPr>
          <a:xfrm>
            <a:off x="3544835" y="4085175"/>
            <a:ext cx="210183" cy="110517"/>
          </a:xfrm>
          <a:custGeom>
            <a:avLst/>
            <a:gdLst>
              <a:gd name="connsiteX0" fmla="*/ 133635 w 210183"/>
              <a:gd name="connsiteY0" fmla="*/ 2233 h 110517"/>
              <a:gd name="connsiteX1" fmla="*/ 25351 w 210183"/>
              <a:gd name="connsiteY1" fmla="*/ 14264 h 110517"/>
              <a:gd name="connsiteX2" fmla="*/ 73477 w 210183"/>
              <a:gd name="connsiteY2" fmla="*/ 110517 h 110517"/>
              <a:gd name="connsiteX3" fmla="*/ 205824 w 210183"/>
              <a:gd name="connsiteY3" fmla="*/ 98485 h 110517"/>
              <a:gd name="connsiteX4" fmla="*/ 193793 w 210183"/>
              <a:gd name="connsiteY4" fmla="*/ 62391 h 110517"/>
              <a:gd name="connsiteX5" fmla="*/ 157698 w 210183"/>
              <a:gd name="connsiteY5" fmla="*/ 50359 h 110517"/>
              <a:gd name="connsiteX6" fmla="*/ 133635 w 210183"/>
              <a:gd name="connsiteY6" fmla="*/ 2233 h 11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183" h="110517">
                <a:moveTo>
                  <a:pt x="133635" y="2233"/>
                </a:moveTo>
                <a:cubicBezTo>
                  <a:pt x="97540" y="6243"/>
                  <a:pt x="51031" y="-11416"/>
                  <a:pt x="25351" y="14264"/>
                </a:cubicBezTo>
                <a:cubicBezTo>
                  <a:pt x="-43775" y="83389"/>
                  <a:pt x="47576" y="101883"/>
                  <a:pt x="73477" y="110517"/>
                </a:cubicBezTo>
                <a:cubicBezTo>
                  <a:pt x="117593" y="106506"/>
                  <a:pt x="164695" y="114937"/>
                  <a:pt x="205824" y="98485"/>
                </a:cubicBezTo>
                <a:cubicBezTo>
                  <a:pt x="217599" y="93775"/>
                  <a:pt x="202761" y="71359"/>
                  <a:pt x="193793" y="62391"/>
                </a:cubicBezTo>
                <a:cubicBezTo>
                  <a:pt x="184825" y="53423"/>
                  <a:pt x="169730" y="54370"/>
                  <a:pt x="157698" y="50359"/>
                </a:cubicBezTo>
                <a:lnTo>
                  <a:pt x="133635" y="223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62E3439-2E20-4460-8E9D-21ACFF8DE6C4}"/>
              </a:ext>
            </a:extLst>
          </p:cNvPr>
          <p:cNvSpPr/>
          <p:nvPr/>
        </p:nvSpPr>
        <p:spPr>
          <a:xfrm>
            <a:off x="3764747" y="4015279"/>
            <a:ext cx="254966" cy="159614"/>
          </a:xfrm>
          <a:custGeom>
            <a:avLst/>
            <a:gdLst>
              <a:gd name="connsiteX0" fmla="*/ 133635 w 210183"/>
              <a:gd name="connsiteY0" fmla="*/ 2233 h 110517"/>
              <a:gd name="connsiteX1" fmla="*/ 25351 w 210183"/>
              <a:gd name="connsiteY1" fmla="*/ 14264 h 110517"/>
              <a:gd name="connsiteX2" fmla="*/ 73477 w 210183"/>
              <a:gd name="connsiteY2" fmla="*/ 110517 h 110517"/>
              <a:gd name="connsiteX3" fmla="*/ 205824 w 210183"/>
              <a:gd name="connsiteY3" fmla="*/ 98485 h 110517"/>
              <a:gd name="connsiteX4" fmla="*/ 193793 w 210183"/>
              <a:gd name="connsiteY4" fmla="*/ 62391 h 110517"/>
              <a:gd name="connsiteX5" fmla="*/ 157698 w 210183"/>
              <a:gd name="connsiteY5" fmla="*/ 50359 h 110517"/>
              <a:gd name="connsiteX6" fmla="*/ 133635 w 210183"/>
              <a:gd name="connsiteY6" fmla="*/ 2233 h 11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183" h="110517">
                <a:moveTo>
                  <a:pt x="133635" y="2233"/>
                </a:moveTo>
                <a:cubicBezTo>
                  <a:pt x="97540" y="6243"/>
                  <a:pt x="51031" y="-11416"/>
                  <a:pt x="25351" y="14264"/>
                </a:cubicBezTo>
                <a:cubicBezTo>
                  <a:pt x="-43775" y="83389"/>
                  <a:pt x="47576" y="101883"/>
                  <a:pt x="73477" y="110517"/>
                </a:cubicBezTo>
                <a:cubicBezTo>
                  <a:pt x="117593" y="106506"/>
                  <a:pt x="164695" y="114937"/>
                  <a:pt x="205824" y="98485"/>
                </a:cubicBezTo>
                <a:cubicBezTo>
                  <a:pt x="217599" y="93775"/>
                  <a:pt x="202761" y="71359"/>
                  <a:pt x="193793" y="62391"/>
                </a:cubicBezTo>
                <a:cubicBezTo>
                  <a:pt x="184825" y="53423"/>
                  <a:pt x="169730" y="54370"/>
                  <a:pt x="157698" y="50359"/>
                </a:cubicBezTo>
                <a:lnTo>
                  <a:pt x="133635" y="223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A2A66A49-014A-47B0-BDA2-CED092C53FF9}"/>
              </a:ext>
            </a:extLst>
          </p:cNvPr>
          <p:cNvSpPr/>
          <p:nvPr/>
        </p:nvSpPr>
        <p:spPr>
          <a:xfrm>
            <a:off x="7053384" y="1917812"/>
            <a:ext cx="3104147" cy="3262095"/>
          </a:xfrm>
          <a:custGeom>
            <a:avLst/>
            <a:gdLst>
              <a:gd name="connsiteX0" fmla="*/ 1804737 w 3104147"/>
              <a:gd name="connsiteY0" fmla="*/ 1537 h 3262095"/>
              <a:gd name="connsiteX1" fmla="*/ 1732547 w 3104147"/>
              <a:gd name="connsiteY1" fmla="*/ 13569 h 3262095"/>
              <a:gd name="connsiteX2" fmla="*/ 1636295 w 3104147"/>
              <a:gd name="connsiteY2" fmla="*/ 25600 h 3262095"/>
              <a:gd name="connsiteX3" fmla="*/ 1540042 w 3104147"/>
              <a:gd name="connsiteY3" fmla="*/ 49663 h 3262095"/>
              <a:gd name="connsiteX4" fmla="*/ 1359569 w 3104147"/>
              <a:gd name="connsiteY4" fmla="*/ 73727 h 3262095"/>
              <a:gd name="connsiteX5" fmla="*/ 1239253 w 3104147"/>
              <a:gd name="connsiteY5" fmla="*/ 97790 h 3262095"/>
              <a:gd name="connsiteX6" fmla="*/ 1179095 w 3104147"/>
              <a:gd name="connsiteY6" fmla="*/ 109821 h 3262095"/>
              <a:gd name="connsiteX7" fmla="*/ 1082842 w 3104147"/>
              <a:gd name="connsiteY7" fmla="*/ 133884 h 3262095"/>
              <a:gd name="connsiteX8" fmla="*/ 192505 w 3104147"/>
              <a:gd name="connsiteY8" fmla="*/ 145916 h 3262095"/>
              <a:gd name="connsiteX9" fmla="*/ 132347 w 3104147"/>
              <a:gd name="connsiteY9" fmla="*/ 182011 h 3262095"/>
              <a:gd name="connsiteX10" fmla="*/ 96253 w 3104147"/>
              <a:gd name="connsiteY10" fmla="*/ 206074 h 3262095"/>
              <a:gd name="connsiteX11" fmla="*/ 36095 w 3104147"/>
              <a:gd name="connsiteY11" fmla="*/ 278263 h 3262095"/>
              <a:gd name="connsiteX12" fmla="*/ 24063 w 3104147"/>
              <a:gd name="connsiteY12" fmla="*/ 314358 h 3262095"/>
              <a:gd name="connsiteX13" fmla="*/ 0 w 3104147"/>
              <a:gd name="connsiteY13" fmla="*/ 362484 h 3262095"/>
              <a:gd name="connsiteX14" fmla="*/ 12032 w 3104147"/>
              <a:gd name="connsiteY14" fmla="*/ 651242 h 3262095"/>
              <a:gd name="connsiteX15" fmla="*/ 24063 w 3104147"/>
              <a:gd name="connsiteY15" fmla="*/ 687337 h 3262095"/>
              <a:gd name="connsiteX16" fmla="*/ 36095 w 3104147"/>
              <a:gd name="connsiteY16" fmla="*/ 735463 h 3262095"/>
              <a:gd name="connsiteX17" fmla="*/ 60158 w 3104147"/>
              <a:gd name="connsiteY17" fmla="*/ 807653 h 3262095"/>
              <a:gd name="connsiteX18" fmla="*/ 84221 w 3104147"/>
              <a:gd name="connsiteY18" fmla="*/ 976095 h 3262095"/>
              <a:gd name="connsiteX19" fmla="*/ 108284 w 3104147"/>
              <a:gd name="connsiteY19" fmla="*/ 1048284 h 3262095"/>
              <a:gd name="connsiteX20" fmla="*/ 120316 w 3104147"/>
              <a:gd name="connsiteY20" fmla="*/ 1084379 h 3262095"/>
              <a:gd name="connsiteX21" fmla="*/ 144379 w 3104147"/>
              <a:gd name="connsiteY21" fmla="*/ 1228758 h 3262095"/>
              <a:gd name="connsiteX22" fmla="*/ 156411 w 3104147"/>
              <a:gd name="connsiteY22" fmla="*/ 1349074 h 3262095"/>
              <a:gd name="connsiteX23" fmla="*/ 180474 w 3104147"/>
              <a:gd name="connsiteY23" fmla="*/ 1673927 h 3262095"/>
              <a:gd name="connsiteX24" fmla="*/ 192505 w 3104147"/>
              <a:gd name="connsiteY24" fmla="*/ 1722053 h 3262095"/>
              <a:gd name="connsiteX25" fmla="*/ 216569 w 3104147"/>
              <a:gd name="connsiteY25" fmla="*/ 1758148 h 3262095"/>
              <a:gd name="connsiteX26" fmla="*/ 240632 w 3104147"/>
              <a:gd name="connsiteY26" fmla="*/ 1830337 h 3262095"/>
              <a:gd name="connsiteX27" fmla="*/ 288758 w 3104147"/>
              <a:gd name="connsiteY27" fmla="*/ 1902527 h 3262095"/>
              <a:gd name="connsiteX28" fmla="*/ 360947 w 3104147"/>
              <a:gd name="connsiteY28" fmla="*/ 2119095 h 3262095"/>
              <a:gd name="connsiteX29" fmla="*/ 372979 w 3104147"/>
              <a:gd name="connsiteY29" fmla="*/ 2155190 h 3262095"/>
              <a:gd name="connsiteX30" fmla="*/ 385011 w 3104147"/>
              <a:gd name="connsiteY30" fmla="*/ 2203316 h 3262095"/>
              <a:gd name="connsiteX31" fmla="*/ 409074 w 3104147"/>
              <a:gd name="connsiteY31" fmla="*/ 2239411 h 3262095"/>
              <a:gd name="connsiteX32" fmla="*/ 421105 w 3104147"/>
              <a:gd name="connsiteY32" fmla="*/ 2275505 h 3262095"/>
              <a:gd name="connsiteX33" fmla="*/ 445169 w 3104147"/>
              <a:gd name="connsiteY33" fmla="*/ 2299569 h 3262095"/>
              <a:gd name="connsiteX34" fmla="*/ 457200 w 3104147"/>
              <a:gd name="connsiteY34" fmla="*/ 2359727 h 3262095"/>
              <a:gd name="connsiteX35" fmla="*/ 481263 w 3104147"/>
              <a:gd name="connsiteY35" fmla="*/ 2431916 h 3262095"/>
              <a:gd name="connsiteX36" fmla="*/ 529390 w 3104147"/>
              <a:gd name="connsiteY36" fmla="*/ 2576295 h 3262095"/>
              <a:gd name="connsiteX37" fmla="*/ 541421 w 3104147"/>
              <a:gd name="connsiteY37" fmla="*/ 2612390 h 3262095"/>
              <a:gd name="connsiteX38" fmla="*/ 553453 w 3104147"/>
              <a:gd name="connsiteY38" fmla="*/ 2648484 h 3262095"/>
              <a:gd name="connsiteX39" fmla="*/ 589547 w 3104147"/>
              <a:gd name="connsiteY39" fmla="*/ 2768800 h 3262095"/>
              <a:gd name="connsiteX40" fmla="*/ 601579 w 3104147"/>
              <a:gd name="connsiteY40" fmla="*/ 2804895 h 3262095"/>
              <a:gd name="connsiteX41" fmla="*/ 637674 w 3104147"/>
              <a:gd name="connsiteY41" fmla="*/ 2901148 h 3262095"/>
              <a:gd name="connsiteX42" fmla="*/ 673769 w 3104147"/>
              <a:gd name="connsiteY42" fmla="*/ 2985369 h 3262095"/>
              <a:gd name="connsiteX43" fmla="*/ 685800 w 3104147"/>
              <a:gd name="connsiteY43" fmla="*/ 3021463 h 3262095"/>
              <a:gd name="connsiteX44" fmla="*/ 757990 w 3104147"/>
              <a:gd name="connsiteY44" fmla="*/ 3117716 h 3262095"/>
              <a:gd name="connsiteX45" fmla="*/ 842211 w 3104147"/>
              <a:gd name="connsiteY45" fmla="*/ 3153811 h 3262095"/>
              <a:gd name="connsiteX46" fmla="*/ 878305 w 3104147"/>
              <a:gd name="connsiteY46" fmla="*/ 3177874 h 3262095"/>
              <a:gd name="connsiteX47" fmla="*/ 962526 w 3104147"/>
              <a:gd name="connsiteY47" fmla="*/ 3201937 h 3262095"/>
              <a:gd name="connsiteX48" fmla="*/ 998621 w 3104147"/>
              <a:gd name="connsiteY48" fmla="*/ 3226000 h 3262095"/>
              <a:gd name="connsiteX49" fmla="*/ 1130969 w 3104147"/>
              <a:gd name="connsiteY49" fmla="*/ 3262095 h 3262095"/>
              <a:gd name="connsiteX50" fmla="*/ 1431758 w 3104147"/>
              <a:gd name="connsiteY50" fmla="*/ 3238032 h 3262095"/>
              <a:gd name="connsiteX51" fmla="*/ 1467853 w 3104147"/>
              <a:gd name="connsiteY51" fmla="*/ 3226000 h 3262095"/>
              <a:gd name="connsiteX52" fmla="*/ 1515979 w 3104147"/>
              <a:gd name="connsiteY52" fmla="*/ 3213969 h 3262095"/>
              <a:gd name="connsiteX53" fmla="*/ 1576137 w 3104147"/>
              <a:gd name="connsiteY53" fmla="*/ 3189905 h 3262095"/>
              <a:gd name="connsiteX54" fmla="*/ 1636295 w 3104147"/>
              <a:gd name="connsiteY54" fmla="*/ 3177874 h 3262095"/>
              <a:gd name="connsiteX55" fmla="*/ 1684421 w 3104147"/>
              <a:gd name="connsiteY55" fmla="*/ 3165842 h 3262095"/>
              <a:gd name="connsiteX56" fmla="*/ 1744579 w 3104147"/>
              <a:gd name="connsiteY56" fmla="*/ 3153811 h 3262095"/>
              <a:gd name="connsiteX57" fmla="*/ 1780674 w 3104147"/>
              <a:gd name="connsiteY57" fmla="*/ 3141779 h 3262095"/>
              <a:gd name="connsiteX58" fmla="*/ 2141621 w 3104147"/>
              <a:gd name="connsiteY58" fmla="*/ 3129748 h 3262095"/>
              <a:gd name="connsiteX59" fmla="*/ 2249905 w 3104147"/>
              <a:gd name="connsiteY59" fmla="*/ 3105684 h 3262095"/>
              <a:gd name="connsiteX60" fmla="*/ 2346158 w 3104147"/>
              <a:gd name="connsiteY60" fmla="*/ 3081621 h 3262095"/>
              <a:gd name="connsiteX61" fmla="*/ 2442411 w 3104147"/>
              <a:gd name="connsiteY61" fmla="*/ 3057558 h 3262095"/>
              <a:gd name="connsiteX62" fmla="*/ 2490537 w 3104147"/>
              <a:gd name="connsiteY62" fmla="*/ 3045527 h 3262095"/>
              <a:gd name="connsiteX63" fmla="*/ 2538663 w 3104147"/>
              <a:gd name="connsiteY63" fmla="*/ 3033495 h 3262095"/>
              <a:gd name="connsiteX64" fmla="*/ 2598821 w 3104147"/>
              <a:gd name="connsiteY64" fmla="*/ 3021463 h 3262095"/>
              <a:gd name="connsiteX65" fmla="*/ 2634916 w 3104147"/>
              <a:gd name="connsiteY65" fmla="*/ 2997400 h 3262095"/>
              <a:gd name="connsiteX66" fmla="*/ 2731169 w 3104147"/>
              <a:gd name="connsiteY66" fmla="*/ 2973337 h 3262095"/>
              <a:gd name="connsiteX67" fmla="*/ 2839453 w 3104147"/>
              <a:gd name="connsiteY67" fmla="*/ 2937242 h 3262095"/>
              <a:gd name="connsiteX68" fmla="*/ 2911642 w 3104147"/>
              <a:gd name="connsiteY68" fmla="*/ 2913179 h 3262095"/>
              <a:gd name="connsiteX69" fmla="*/ 2947737 w 3104147"/>
              <a:gd name="connsiteY69" fmla="*/ 2901148 h 3262095"/>
              <a:gd name="connsiteX70" fmla="*/ 2983832 w 3104147"/>
              <a:gd name="connsiteY70" fmla="*/ 2877084 h 3262095"/>
              <a:gd name="connsiteX71" fmla="*/ 3019926 w 3104147"/>
              <a:gd name="connsiteY71" fmla="*/ 2865053 h 3262095"/>
              <a:gd name="connsiteX72" fmla="*/ 3043990 w 3104147"/>
              <a:gd name="connsiteY72" fmla="*/ 2840990 h 3262095"/>
              <a:gd name="connsiteX73" fmla="*/ 3104147 w 3104147"/>
              <a:gd name="connsiteY73" fmla="*/ 2792863 h 3262095"/>
              <a:gd name="connsiteX74" fmla="*/ 3092116 w 3104147"/>
              <a:gd name="connsiteY74" fmla="*/ 2696611 h 3262095"/>
              <a:gd name="connsiteX75" fmla="*/ 3068053 w 3104147"/>
              <a:gd name="connsiteY75" fmla="*/ 2660516 h 3262095"/>
              <a:gd name="connsiteX76" fmla="*/ 3019926 w 3104147"/>
              <a:gd name="connsiteY76" fmla="*/ 2576295 h 3262095"/>
              <a:gd name="connsiteX77" fmla="*/ 3007895 w 3104147"/>
              <a:gd name="connsiteY77" fmla="*/ 2540200 h 3262095"/>
              <a:gd name="connsiteX78" fmla="*/ 2947737 w 3104147"/>
              <a:gd name="connsiteY78" fmla="*/ 2455979 h 3262095"/>
              <a:gd name="connsiteX79" fmla="*/ 2935705 w 3104147"/>
              <a:gd name="connsiteY79" fmla="*/ 2407853 h 3262095"/>
              <a:gd name="connsiteX80" fmla="*/ 2899611 w 3104147"/>
              <a:gd name="connsiteY80" fmla="*/ 2371758 h 3262095"/>
              <a:gd name="connsiteX81" fmla="*/ 2875547 w 3104147"/>
              <a:gd name="connsiteY81" fmla="*/ 2335663 h 3262095"/>
              <a:gd name="connsiteX82" fmla="*/ 2839453 w 3104147"/>
              <a:gd name="connsiteY82" fmla="*/ 2251442 h 3262095"/>
              <a:gd name="connsiteX83" fmla="*/ 2791326 w 3104147"/>
              <a:gd name="connsiteY83" fmla="*/ 2179253 h 3262095"/>
              <a:gd name="connsiteX84" fmla="*/ 2755232 w 3104147"/>
              <a:gd name="connsiteY84" fmla="*/ 2107063 h 3262095"/>
              <a:gd name="connsiteX85" fmla="*/ 2743200 w 3104147"/>
              <a:gd name="connsiteY85" fmla="*/ 2070969 h 3262095"/>
              <a:gd name="connsiteX86" fmla="*/ 2719137 w 3104147"/>
              <a:gd name="connsiteY86" fmla="*/ 2034874 h 3262095"/>
              <a:gd name="connsiteX87" fmla="*/ 2695074 w 3104147"/>
              <a:gd name="connsiteY87" fmla="*/ 1950653 h 3262095"/>
              <a:gd name="connsiteX88" fmla="*/ 2671011 w 3104147"/>
              <a:gd name="connsiteY88" fmla="*/ 1902527 h 3262095"/>
              <a:gd name="connsiteX89" fmla="*/ 2658979 w 3104147"/>
              <a:gd name="connsiteY89" fmla="*/ 1854400 h 3262095"/>
              <a:gd name="connsiteX90" fmla="*/ 2634916 w 3104147"/>
              <a:gd name="connsiteY90" fmla="*/ 1806274 h 3262095"/>
              <a:gd name="connsiteX91" fmla="*/ 2610853 w 3104147"/>
              <a:gd name="connsiteY91" fmla="*/ 1734084 h 3262095"/>
              <a:gd name="connsiteX92" fmla="*/ 2586790 w 3104147"/>
              <a:gd name="connsiteY92" fmla="*/ 1685958 h 3262095"/>
              <a:gd name="connsiteX93" fmla="*/ 2562726 w 3104147"/>
              <a:gd name="connsiteY93" fmla="*/ 1589705 h 3262095"/>
              <a:gd name="connsiteX94" fmla="*/ 2550695 w 3104147"/>
              <a:gd name="connsiteY94" fmla="*/ 1553611 h 3262095"/>
              <a:gd name="connsiteX95" fmla="*/ 2538663 w 3104147"/>
              <a:gd name="connsiteY95" fmla="*/ 1505484 h 3262095"/>
              <a:gd name="connsiteX96" fmla="*/ 2502569 w 3104147"/>
              <a:gd name="connsiteY96" fmla="*/ 1421263 h 3262095"/>
              <a:gd name="connsiteX97" fmla="*/ 2454442 w 3104147"/>
              <a:gd name="connsiteY97" fmla="*/ 1276884 h 3262095"/>
              <a:gd name="connsiteX98" fmla="*/ 2442411 w 3104147"/>
              <a:gd name="connsiteY98" fmla="*/ 1180632 h 3262095"/>
              <a:gd name="connsiteX99" fmla="*/ 2406316 w 3104147"/>
              <a:gd name="connsiteY99" fmla="*/ 1096411 h 3262095"/>
              <a:gd name="connsiteX100" fmla="*/ 2370221 w 3104147"/>
              <a:gd name="connsiteY100" fmla="*/ 952032 h 3262095"/>
              <a:gd name="connsiteX101" fmla="*/ 2334126 w 3104147"/>
              <a:gd name="connsiteY101" fmla="*/ 903905 h 3262095"/>
              <a:gd name="connsiteX102" fmla="*/ 2286000 w 3104147"/>
              <a:gd name="connsiteY102" fmla="*/ 771558 h 3262095"/>
              <a:gd name="connsiteX103" fmla="*/ 2249905 w 3104147"/>
              <a:gd name="connsiteY103" fmla="*/ 627179 h 3262095"/>
              <a:gd name="connsiteX104" fmla="*/ 2237874 w 3104147"/>
              <a:gd name="connsiteY104" fmla="*/ 579053 h 3262095"/>
              <a:gd name="connsiteX105" fmla="*/ 2213811 w 3104147"/>
              <a:gd name="connsiteY105" fmla="*/ 506863 h 3262095"/>
              <a:gd name="connsiteX106" fmla="*/ 2201779 w 3104147"/>
              <a:gd name="connsiteY106" fmla="*/ 470769 h 3262095"/>
              <a:gd name="connsiteX107" fmla="*/ 2165684 w 3104147"/>
              <a:gd name="connsiteY107" fmla="*/ 362484 h 3262095"/>
              <a:gd name="connsiteX108" fmla="*/ 2141621 w 3104147"/>
              <a:gd name="connsiteY108" fmla="*/ 314358 h 3262095"/>
              <a:gd name="connsiteX109" fmla="*/ 2129590 w 3104147"/>
              <a:gd name="connsiteY109" fmla="*/ 278263 h 3262095"/>
              <a:gd name="connsiteX110" fmla="*/ 2081463 w 3104147"/>
              <a:gd name="connsiteY110" fmla="*/ 206074 h 3262095"/>
              <a:gd name="connsiteX111" fmla="*/ 2057400 w 3104147"/>
              <a:gd name="connsiteY111" fmla="*/ 133884 h 3262095"/>
              <a:gd name="connsiteX112" fmla="*/ 1937084 w 3104147"/>
              <a:gd name="connsiteY112" fmla="*/ 13569 h 3262095"/>
              <a:gd name="connsiteX113" fmla="*/ 1900990 w 3104147"/>
              <a:gd name="connsiteY113" fmla="*/ 1537 h 3262095"/>
              <a:gd name="connsiteX114" fmla="*/ 1672390 w 3104147"/>
              <a:gd name="connsiteY114" fmla="*/ 1537 h 326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104147" h="3262095">
                <a:moveTo>
                  <a:pt x="1804737" y="1537"/>
                </a:moveTo>
                <a:cubicBezTo>
                  <a:pt x="1780674" y="5548"/>
                  <a:pt x="1756697" y="10119"/>
                  <a:pt x="1732547" y="13569"/>
                </a:cubicBezTo>
                <a:cubicBezTo>
                  <a:pt x="1700538" y="18142"/>
                  <a:pt x="1668075" y="19641"/>
                  <a:pt x="1636295" y="25600"/>
                </a:cubicBezTo>
                <a:cubicBezTo>
                  <a:pt x="1603790" y="31695"/>
                  <a:pt x="1572911" y="46011"/>
                  <a:pt x="1540042" y="49663"/>
                </a:cubicBezTo>
                <a:cubicBezTo>
                  <a:pt x="1451356" y="59517"/>
                  <a:pt x="1438129" y="58997"/>
                  <a:pt x="1359569" y="73727"/>
                </a:cubicBezTo>
                <a:cubicBezTo>
                  <a:pt x="1319370" y="81264"/>
                  <a:pt x="1279358" y="89769"/>
                  <a:pt x="1239253" y="97790"/>
                </a:cubicBezTo>
                <a:cubicBezTo>
                  <a:pt x="1219200" y="101800"/>
                  <a:pt x="1198495" y="103354"/>
                  <a:pt x="1179095" y="109821"/>
                </a:cubicBezTo>
                <a:cubicBezTo>
                  <a:pt x="1149130" y="119810"/>
                  <a:pt x="1114270" y="133088"/>
                  <a:pt x="1082842" y="133884"/>
                </a:cubicBezTo>
                <a:cubicBezTo>
                  <a:pt x="786131" y="141396"/>
                  <a:pt x="489284" y="141905"/>
                  <a:pt x="192505" y="145916"/>
                </a:cubicBezTo>
                <a:cubicBezTo>
                  <a:pt x="129824" y="166811"/>
                  <a:pt x="179534" y="144262"/>
                  <a:pt x="132347" y="182011"/>
                </a:cubicBezTo>
                <a:cubicBezTo>
                  <a:pt x="121056" y="191044"/>
                  <a:pt x="107361" y="196817"/>
                  <a:pt x="96253" y="206074"/>
                </a:cubicBezTo>
                <a:cubicBezTo>
                  <a:pt x="73446" y="225080"/>
                  <a:pt x="49615" y="251223"/>
                  <a:pt x="36095" y="278263"/>
                </a:cubicBezTo>
                <a:cubicBezTo>
                  <a:pt x="30423" y="289607"/>
                  <a:pt x="29059" y="302701"/>
                  <a:pt x="24063" y="314358"/>
                </a:cubicBezTo>
                <a:cubicBezTo>
                  <a:pt x="16998" y="330843"/>
                  <a:pt x="8021" y="346442"/>
                  <a:pt x="0" y="362484"/>
                </a:cubicBezTo>
                <a:cubicBezTo>
                  <a:pt x="4011" y="458737"/>
                  <a:pt x="4916" y="555169"/>
                  <a:pt x="12032" y="651242"/>
                </a:cubicBezTo>
                <a:cubicBezTo>
                  <a:pt x="12969" y="663890"/>
                  <a:pt x="20579" y="675143"/>
                  <a:pt x="24063" y="687337"/>
                </a:cubicBezTo>
                <a:cubicBezTo>
                  <a:pt x="28606" y="703237"/>
                  <a:pt x="31343" y="719625"/>
                  <a:pt x="36095" y="735463"/>
                </a:cubicBezTo>
                <a:cubicBezTo>
                  <a:pt x="43384" y="759758"/>
                  <a:pt x="60158" y="807653"/>
                  <a:pt x="60158" y="807653"/>
                </a:cubicBezTo>
                <a:cubicBezTo>
                  <a:pt x="68179" y="863800"/>
                  <a:pt x="66285" y="922288"/>
                  <a:pt x="84221" y="976095"/>
                </a:cubicBezTo>
                <a:lnTo>
                  <a:pt x="108284" y="1048284"/>
                </a:lnTo>
                <a:cubicBezTo>
                  <a:pt x="112295" y="1060316"/>
                  <a:pt x="117829" y="1071943"/>
                  <a:pt x="120316" y="1084379"/>
                </a:cubicBezTo>
                <a:cubicBezTo>
                  <a:pt x="133295" y="1149280"/>
                  <a:pt x="135852" y="1156279"/>
                  <a:pt x="144379" y="1228758"/>
                </a:cubicBezTo>
                <a:cubicBezTo>
                  <a:pt x="149088" y="1268787"/>
                  <a:pt x="152400" y="1308969"/>
                  <a:pt x="156411" y="1349074"/>
                </a:cubicBezTo>
                <a:cubicBezTo>
                  <a:pt x="176844" y="1839501"/>
                  <a:pt x="136940" y="1521558"/>
                  <a:pt x="180474" y="1673927"/>
                </a:cubicBezTo>
                <a:cubicBezTo>
                  <a:pt x="185017" y="1689826"/>
                  <a:pt x="185991" y="1706854"/>
                  <a:pt x="192505" y="1722053"/>
                </a:cubicBezTo>
                <a:cubicBezTo>
                  <a:pt x="198201" y="1735344"/>
                  <a:pt x="208548" y="1746116"/>
                  <a:pt x="216569" y="1758148"/>
                </a:cubicBezTo>
                <a:cubicBezTo>
                  <a:pt x="224590" y="1782211"/>
                  <a:pt x="226562" y="1809232"/>
                  <a:pt x="240632" y="1830337"/>
                </a:cubicBezTo>
                <a:cubicBezTo>
                  <a:pt x="256674" y="1854400"/>
                  <a:pt x="279613" y="1875091"/>
                  <a:pt x="288758" y="1902527"/>
                </a:cubicBezTo>
                <a:lnTo>
                  <a:pt x="360947" y="2119095"/>
                </a:lnTo>
                <a:cubicBezTo>
                  <a:pt x="364958" y="2131127"/>
                  <a:pt x="369903" y="2142886"/>
                  <a:pt x="372979" y="2155190"/>
                </a:cubicBezTo>
                <a:cubicBezTo>
                  <a:pt x="376990" y="2171232"/>
                  <a:pt x="378497" y="2188117"/>
                  <a:pt x="385011" y="2203316"/>
                </a:cubicBezTo>
                <a:cubicBezTo>
                  <a:pt x="390707" y="2216607"/>
                  <a:pt x="401053" y="2227379"/>
                  <a:pt x="409074" y="2239411"/>
                </a:cubicBezTo>
                <a:cubicBezTo>
                  <a:pt x="413084" y="2251442"/>
                  <a:pt x="414580" y="2264630"/>
                  <a:pt x="421105" y="2275505"/>
                </a:cubicBezTo>
                <a:cubicBezTo>
                  <a:pt x="426941" y="2285232"/>
                  <a:pt x="440700" y="2289142"/>
                  <a:pt x="445169" y="2299569"/>
                </a:cubicBezTo>
                <a:cubicBezTo>
                  <a:pt x="453225" y="2318365"/>
                  <a:pt x="451819" y="2339998"/>
                  <a:pt x="457200" y="2359727"/>
                </a:cubicBezTo>
                <a:cubicBezTo>
                  <a:pt x="463874" y="2384198"/>
                  <a:pt x="473242" y="2407853"/>
                  <a:pt x="481263" y="2431916"/>
                </a:cubicBezTo>
                <a:lnTo>
                  <a:pt x="529390" y="2576295"/>
                </a:lnTo>
                <a:lnTo>
                  <a:pt x="541421" y="2612390"/>
                </a:lnTo>
                <a:cubicBezTo>
                  <a:pt x="545431" y="2624421"/>
                  <a:pt x="550377" y="2636180"/>
                  <a:pt x="553453" y="2648484"/>
                </a:cubicBezTo>
                <a:cubicBezTo>
                  <a:pt x="571635" y="2721216"/>
                  <a:pt x="560256" y="2680927"/>
                  <a:pt x="589547" y="2768800"/>
                </a:cubicBezTo>
                <a:cubicBezTo>
                  <a:pt x="593558" y="2780832"/>
                  <a:pt x="599092" y="2792459"/>
                  <a:pt x="601579" y="2804895"/>
                </a:cubicBezTo>
                <a:cubicBezTo>
                  <a:pt x="616447" y="2879232"/>
                  <a:pt x="602268" y="2848038"/>
                  <a:pt x="637674" y="2901148"/>
                </a:cubicBezTo>
                <a:cubicBezTo>
                  <a:pt x="665889" y="2985794"/>
                  <a:pt x="629167" y="2881298"/>
                  <a:pt x="673769" y="2985369"/>
                </a:cubicBezTo>
                <a:cubicBezTo>
                  <a:pt x="678765" y="2997026"/>
                  <a:pt x="679641" y="3010377"/>
                  <a:pt x="685800" y="3021463"/>
                </a:cubicBezTo>
                <a:cubicBezTo>
                  <a:pt x="692439" y="3033413"/>
                  <a:pt x="732217" y="3100534"/>
                  <a:pt x="757990" y="3117716"/>
                </a:cubicBezTo>
                <a:cubicBezTo>
                  <a:pt x="833101" y="3167790"/>
                  <a:pt x="778040" y="3121725"/>
                  <a:pt x="842211" y="3153811"/>
                </a:cubicBezTo>
                <a:cubicBezTo>
                  <a:pt x="855144" y="3160278"/>
                  <a:pt x="865372" y="3171407"/>
                  <a:pt x="878305" y="3177874"/>
                </a:cubicBezTo>
                <a:cubicBezTo>
                  <a:pt x="895561" y="3186502"/>
                  <a:pt x="947113" y="3198084"/>
                  <a:pt x="962526" y="3201937"/>
                </a:cubicBezTo>
                <a:cubicBezTo>
                  <a:pt x="974558" y="3209958"/>
                  <a:pt x="985407" y="3220127"/>
                  <a:pt x="998621" y="3226000"/>
                </a:cubicBezTo>
                <a:cubicBezTo>
                  <a:pt x="1048578" y="3248203"/>
                  <a:pt x="1079505" y="3251802"/>
                  <a:pt x="1130969" y="3262095"/>
                </a:cubicBezTo>
                <a:cubicBezTo>
                  <a:pt x="1185050" y="3258489"/>
                  <a:pt x="1362829" y="3248636"/>
                  <a:pt x="1431758" y="3238032"/>
                </a:cubicBezTo>
                <a:cubicBezTo>
                  <a:pt x="1444293" y="3236104"/>
                  <a:pt x="1455658" y="3229484"/>
                  <a:pt x="1467853" y="3226000"/>
                </a:cubicBezTo>
                <a:cubicBezTo>
                  <a:pt x="1483752" y="3221457"/>
                  <a:pt x="1500292" y="3219198"/>
                  <a:pt x="1515979" y="3213969"/>
                </a:cubicBezTo>
                <a:cubicBezTo>
                  <a:pt x="1536468" y="3207139"/>
                  <a:pt x="1555450" y="3196111"/>
                  <a:pt x="1576137" y="3189905"/>
                </a:cubicBezTo>
                <a:cubicBezTo>
                  <a:pt x="1595724" y="3184029"/>
                  <a:pt x="1616332" y="3182310"/>
                  <a:pt x="1636295" y="3177874"/>
                </a:cubicBezTo>
                <a:cubicBezTo>
                  <a:pt x="1652437" y="3174287"/>
                  <a:pt x="1668279" y="3169429"/>
                  <a:pt x="1684421" y="3165842"/>
                </a:cubicBezTo>
                <a:cubicBezTo>
                  <a:pt x="1704384" y="3161406"/>
                  <a:pt x="1724740" y="3158771"/>
                  <a:pt x="1744579" y="3153811"/>
                </a:cubicBezTo>
                <a:cubicBezTo>
                  <a:pt x="1756883" y="3150735"/>
                  <a:pt x="1768015" y="3142546"/>
                  <a:pt x="1780674" y="3141779"/>
                </a:cubicBezTo>
                <a:cubicBezTo>
                  <a:pt x="1900836" y="3134497"/>
                  <a:pt x="2021305" y="3133758"/>
                  <a:pt x="2141621" y="3129748"/>
                </a:cubicBezTo>
                <a:cubicBezTo>
                  <a:pt x="2308328" y="3088070"/>
                  <a:pt x="2051418" y="3151489"/>
                  <a:pt x="2249905" y="3105684"/>
                </a:cubicBezTo>
                <a:cubicBezTo>
                  <a:pt x="2282130" y="3098247"/>
                  <a:pt x="2314074" y="3089642"/>
                  <a:pt x="2346158" y="3081621"/>
                </a:cubicBezTo>
                <a:lnTo>
                  <a:pt x="2442411" y="3057558"/>
                </a:lnTo>
                <a:lnTo>
                  <a:pt x="2490537" y="3045527"/>
                </a:lnTo>
                <a:cubicBezTo>
                  <a:pt x="2506579" y="3041516"/>
                  <a:pt x="2522448" y="3036738"/>
                  <a:pt x="2538663" y="3033495"/>
                </a:cubicBezTo>
                <a:lnTo>
                  <a:pt x="2598821" y="3021463"/>
                </a:lnTo>
                <a:cubicBezTo>
                  <a:pt x="2610853" y="3013442"/>
                  <a:pt x="2621982" y="3003867"/>
                  <a:pt x="2634916" y="2997400"/>
                </a:cubicBezTo>
                <a:cubicBezTo>
                  <a:pt x="2659578" y="2985069"/>
                  <a:pt x="2708293" y="2977912"/>
                  <a:pt x="2731169" y="2973337"/>
                </a:cubicBezTo>
                <a:cubicBezTo>
                  <a:pt x="2819405" y="2929219"/>
                  <a:pt x="2736830" y="2965230"/>
                  <a:pt x="2839453" y="2937242"/>
                </a:cubicBezTo>
                <a:cubicBezTo>
                  <a:pt x="2863924" y="2930568"/>
                  <a:pt x="2887579" y="2921200"/>
                  <a:pt x="2911642" y="2913179"/>
                </a:cubicBezTo>
                <a:lnTo>
                  <a:pt x="2947737" y="2901148"/>
                </a:lnTo>
                <a:cubicBezTo>
                  <a:pt x="2959769" y="2893127"/>
                  <a:pt x="2970898" y="2883551"/>
                  <a:pt x="2983832" y="2877084"/>
                </a:cubicBezTo>
                <a:cubicBezTo>
                  <a:pt x="2995175" y="2871412"/>
                  <a:pt x="3009051" y="2871578"/>
                  <a:pt x="3019926" y="2865053"/>
                </a:cubicBezTo>
                <a:cubicBezTo>
                  <a:pt x="3029653" y="2859217"/>
                  <a:pt x="3035132" y="2848076"/>
                  <a:pt x="3043990" y="2840990"/>
                </a:cubicBezTo>
                <a:cubicBezTo>
                  <a:pt x="3119866" y="2780289"/>
                  <a:pt x="3046055" y="2850957"/>
                  <a:pt x="3104147" y="2792863"/>
                </a:cubicBezTo>
                <a:cubicBezTo>
                  <a:pt x="3100137" y="2760779"/>
                  <a:pt x="3100623" y="2727805"/>
                  <a:pt x="3092116" y="2696611"/>
                </a:cubicBezTo>
                <a:cubicBezTo>
                  <a:pt x="3088311" y="2682660"/>
                  <a:pt x="3074520" y="2673450"/>
                  <a:pt x="3068053" y="2660516"/>
                </a:cubicBezTo>
                <a:cubicBezTo>
                  <a:pt x="3022123" y="2568655"/>
                  <a:pt x="3107201" y="2692661"/>
                  <a:pt x="3019926" y="2576295"/>
                </a:cubicBezTo>
                <a:cubicBezTo>
                  <a:pt x="3015916" y="2564263"/>
                  <a:pt x="3013567" y="2551544"/>
                  <a:pt x="3007895" y="2540200"/>
                </a:cubicBezTo>
                <a:cubicBezTo>
                  <a:pt x="2999097" y="2522604"/>
                  <a:pt x="2955914" y="2466882"/>
                  <a:pt x="2947737" y="2455979"/>
                </a:cubicBezTo>
                <a:cubicBezTo>
                  <a:pt x="2943726" y="2439937"/>
                  <a:pt x="2943909" y="2422210"/>
                  <a:pt x="2935705" y="2407853"/>
                </a:cubicBezTo>
                <a:cubicBezTo>
                  <a:pt x="2927263" y="2393080"/>
                  <a:pt x="2910504" y="2384829"/>
                  <a:pt x="2899611" y="2371758"/>
                </a:cubicBezTo>
                <a:cubicBezTo>
                  <a:pt x="2890354" y="2360649"/>
                  <a:pt x="2883568" y="2347695"/>
                  <a:pt x="2875547" y="2335663"/>
                </a:cubicBezTo>
                <a:cubicBezTo>
                  <a:pt x="2863101" y="2298324"/>
                  <a:pt x="2861753" y="2288609"/>
                  <a:pt x="2839453" y="2251442"/>
                </a:cubicBezTo>
                <a:cubicBezTo>
                  <a:pt x="2824574" y="2226643"/>
                  <a:pt x="2791326" y="2179253"/>
                  <a:pt x="2791326" y="2179253"/>
                </a:cubicBezTo>
                <a:cubicBezTo>
                  <a:pt x="2761089" y="2088537"/>
                  <a:pt x="2801874" y="2200346"/>
                  <a:pt x="2755232" y="2107063"/>
                </a:cubicBezTo>
                <a:cubicBezTo>
                  <a:pt x="2749560" y="2095720"/>
                  <a:pt x="2748872" y="2082312"/>
                  <a:pt x="2743200" y="2070969"/>
                </a:cubicBezTo>
                <a:cubicBezTo>
                  <a:pt x="2736733" y="2058035"/>
                  <a:pt x="2725604" y="2047808"/>
                  <a:pt x="2719137" y="2034874"/>
                </a:cubicBezTo>
                <a:cubicBezTo>
                  <a:pt x="2704590" y="2005780"/>
                  <a:pt x="2706642" y="1981502"/>
                  <a:pt x="2695074" y="1950653"/>
                </a:cubicBezTo>
                <a:cubicBezTo>
                  <a:pt x="2688777" y="1933859"/>
                  <a:pt x="2677309" y="1919321"/>
                  <a:pt x="2671011" y="1902527"/>
                </a:cubicBezTo>
                <a:cubicBezTo>
                  <a:pt x="2665205" y="1887044"/>
                  <a:pt x="2664785" y="1869883"/>
                  <a:pt x="2658979" y="1854400"/>
                </a:cubicBezTo>
                <a:cubicBezTo>
                  <a:pt x="2652681" y="1837606"/>
                  <a:pt x="2641577" y="1822927"/>
                  <a:pt x="2634916" y="1806274"/>
                </a:cubicBezTo>
                <a:cubicBezTo>
                  <a:pt x="2625496" y="1782723"/>
                  <a:pt x="2622197" y="1756771"/>
                  <a:pt x="2610853" y="1734084"/>
                </a:cubicBezTo>
                <a:cubicBezTo>
                  <a:pt x="2602832" y="1718042"/>
                  <a:pt x="2592462" y="1702973"/>
                  <a:pt x="2586790" y="1685958"/>
                </a:cubicBezTo>
                <a:cubicBezTo>
                  <a:pt x="2576332" y="1654583"/>
                  <a:pt x="2573184" y="1621080"/>
                  <a:pt x="2562726" y="1589705"/>
                </a:cubicBezTo>
                <a:cubicBezTo>
                  <a:pt x="2558716" y="1577674"/>
                  <a:pt x="2554179" y="1565805"/>
                  <a:pt x="2550695" y="1553611"/>
                </a:cubicBezTo>
                <a:cubicBezTo>
                  <a:pt x="2546152" y="1537711"/>
                  <a:pt x="2544469" y="1520967"/>
                  <a:pt x="2538663" y="1505484"/>
                </a:cubicBezTo>
                <a:cubicBezTo>
                  <a:pt x="2517059" y="1447874"/>
                  <a:pt x="2514522" y="1473058"/>
                  <a:pt x="2502569" y="1421263"/>
                </a:cubicBezTo>
                <a:cubicBezTo>
                  <a:pt x="2471024" y="1284568"/>
                  <a:pt x="2508883" y="1331327"/>
                  <a:pt x="2454442" y="1276884"/>
                </a:cubicBezTo>
                <a:cubicBezTo>
                  <a:pt x="2450432" y="1244800"/>
                  <a:pt x="2448195" y="1212444"/>
                  <a:pt x="2442411" y="1180632"/>
                </a:cubicBezTo>
                <a:cubicBezTo>
                  <a:pt x="2437353" y="1152814"/>
                  <a:pt x="2418167" y="1120113"/>
                  <a:pt x="2406316" y="1096411"/>
                </a:cubicBezTo>
                <a:cubicBezTo>
                  <a:pt x="2401030" y="1064694"/>
                  <a:pt x="2390649" y="979270"/>
                  <a:pt x="2370221" y="952032"/>
                </a:cubicBezTo>
                <a:lnTo>
                  <a:pt x="2334126" y="903905"/>
                </a:lnTo>
                <a:cubicBezTo>
                  <a:pt x="2306556" y="793625"/>
                  <a:pt x="2328408" y="835170"/>
                  <a:pt x="2286000" y="771558"/>
                </a:cubicBezTo>
                <a:cubicBezTo>
                  <a:pt x="2263063" y="588054"/>
                  <a:pt x="2293245" y="742751"/>
                  <a:pt x="2249905" y="627179"/>
                </a:cubicBezTo>
                <a:cubicBezTo>
                  <a:pt x="2244099" y="611696"/>
                  <a:pt x="2242625" y="594891"/>
                  <a:pt x="2237874" y="579053"/>
                </a:cubicBezTo>
                <a:cubicBezTo>
                  <a:pt x="2230586" y="554758"/>
                  <a:pt x="2221832" y="530926"/>
                  <a:pt x="2213811" y="506863"/>
                </a:cubicBezTo>
                <a:cubicBezTo>
                  <a:pt x="2209800" y="494832"/>
                  <a:pt x="2204855" y="483073"/>
                  <a:pt x="2201779" y="470769"/>
                </a:cubicBezTo>
                <a:cubicBezTo>
                  <a:pt x="2187813" y="414905"/>
                  <a:pt x="2191573" y="420734"/>
                  <a:pt x="2165684" y="362484"/>
                </a:cubicBezTo>
                <a:cubicBezTo>
                  <a:pt x="2158400" y="346094"/>
                  <a:pt x="2148686" y="330843"/>
                  <a:pt x="2141621" y="314358"/>
                </a:cubicBezTo>
                <a:cubicBezTo>
                  <a:pt x="2136625" y="302701"/>
                  <a:pt x="2135749" y="289349"/>
                  <a:pt x="2129590" y="278263"/>
                </a:cubicBezTo>
                <a:cubicBezTo>
                  <a:pt x="2115545" y="252982"/>
                  <a:pt x="2081463" y="206074"/>
                  <a:pt x="2081463" y="206074"/>
                </a:cubicBezTo>
                <a:cubicBezTo>
                  <a:pt x="2073442" y="182011"/>
                  <a:pt x="2071470" y="154989"/>
                  <a:pt x="2057400" y="133884"/>
                </a:cubicBezTo>
                <a:cubicBezTo>
                  <a:pt x="2020731" y="78880"/>
                  <a:pt x="2005838" y="36488"/>
                  <a:pt x="1937084" y="13569"/>
                </a:cubicBezTo>
                <a:cubicBezTo>
                  <a:pt x="1925053" y="9558"/>
                  <a:pt x="1913659" y="2113"/>
                  <a:pt x="1900990" y="1537"/>
                </a:cubicBezTo>
                <a:cubicBezTo>
                  <a:pt x="1824869" y="-1923"/>
                  <a:pt x="1748590" y="1537"/>
                  <a:pt x="1672390" y="15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D902F989-F8B0-49B8-8119-FD9AE2CBE0F4}"/>
              </a:ext>
            </a:extLst>
          </p:cNvPr>
          <p:cNvSpPr/>
          <p:nvPr/>
        </p:nvSpPr>
        <p:spPr>
          <a:xfrm>
            <a:off x="6821905" y="2057400"/>
            <a:ext cx="1888958" cy="3260558"/>
          </a:xfrm>
          <a:custGeom>
            <a:avLst/>
            <a:gdLst>
              <a:gd name="connsiteX0" fmla="*/ 445169 w 1888958"/>
              <a:gd name="connsiteY0" fmla="*/ 0 h 3260558"/>
              <a:gd name="connsiteX1" fmla="*/ 348916 w 1888958"/>
              <a:gd name="connsiteY1" fmla="*/ 24063 h 3260558"/>
              <a:gd name="connsiteX2" fmla="*/ 312821 w 1888958"/>
              <a:gd name="connsiteY2" fmla="*/ 48126 h 3260558"/>
              <a:gd name="connsiteX3" fmla="*/ 240632 w 1888958"/>
              <a:gd name="connsiteY3" fmla="*/ 60158 h 3260558"/>
              <a:gd name="connsiteX4" fmla="*/ 204537 w 1888958"/>
              <a:gd name="connsiteY4" fmla="*/ 72189 h 3260558"/>
              <a:gd name="connsiteX5" fmla="*/ 144379 w 1888958"/>
              <a:gd name="connsiteY5" fmla="*/ 132347 h 3260558"/>
              <a:gd name="connsiteX6" fmla="*/ 120316 w 1888958"/>
              <a:gd name="connsiteY6" fmla="*/ 156411 h 3260558"/>
              <a:gd name="connsiteX7" fmla="*/ 84221 w 1888958"/>
              <a:gd name="connsiteY7" fmla="*/ 168442 h 3260558"/>
              <a:gd name="connsiteX8" fmla="*/ 48127 w 1888958"/>
              <a:gd name="connsiteY8" fmla="*/ 204537 h 3260558"/>
              <a:gd name="connsiteX9" fmla="*/ 0 w 1888958"/>
              <a:gd name="connsiteY9" fmla="*/ 276726 h 3260558"/>
              <a:gd name="connsiteX10" fmla="*/ 12032 w 1888958"/>
              <a:gd name="connsiteY10" fmla="*/ 481263 h 3260558"/>
              <a:gd name="connsiteX11" fmla="*/ 24063 w 1888958"/>
              <a:gd name="connsiteY11" fmla="*/ 517358 h 3260558"/>
              <a:gd name="connsiteX12" fmla="*/ 36095 w 1888958"/>
              <a:gd name="connsiteY12" fmla="*/ 577516 h 3260558"/>
              <a:gd name="connsiteX13" fmla="*/ 48127 w 1888958"/>
              <a:gd name="connsiteY13" fmla="*/ 697832 h 3260558"/>
              <a:gd name="connsiteX14" fmla="*/ 72190 w 1888958"/>
              <a:gd name="connsiteY14" fmla="*/ 770021 h 3260558"/>
              <a:gd name="connsiteX15" fmla="*/ 132348 w 1888958"/>
              <a:gd name="connsiteY15" fmla="*/ 950495 h 3260558"/>
              <a:gd name="connsiteX16" fmla="*/ 168442 w 1888958"/>
              <a:gd name="connsiteY16" fmla="*/ 1058779 h 3260558"/>
              <a:gd name="connsiteX17" fmla="*/ 180474 w 1888958"/>
              <a:gd name="connsiteY17" fmla="*/ 1094874 h 3260558"/>
              <a:gd name="connsiteX18" fmla="*/ 192506 w 1888958"/>
              <a:gd name="connsiteY18" fmla="*/ 1155032 h 3260558"/>
              <a:gd name="connsiteX19" fmla="*/ 204537 w 1888958"/>
              <a:gd name="connsiteY19" fmla="*/ 1191126 h 3260558"/>
              <a:gd name="connsiteX20" fmla="*/ 252663 w 1888958"/>
              <a:gd name="connsiteY20" fmla="*/ 1263316 h 3260558"/>
              <a:gd name="connsiteX21" fmla="*/ 276727 w 1888958"/>
              <a:gd name="connsiteY21" fmla="*/ 1503947 h 3260558"/>
              <a:gd name="connsiteX22" fmla="*/ 288758 w 1888958"/>
              <a:gd name="connsiteY22" fmla="*/ 1552074 h 3260558"/>
              <a:gd name="connsiteX23" fmla="*/ 312821 w 1888958"/>
              <a:gd name="connsiteY23" fmla="*/ 1588168 h 3260558"/>
              <a:gd name="connsiteX24" fmla="*/ 336884 w 1888958"/>
              <a:gd name="connsiteY24" fmla="*/ 1708484 h 3260558"/>
              <a:gd name="connsiteX25" fmla="*/ 360948 w 1888958"/>
              <a:gd name="connsiteY25" fmla="*/ 1732547 h 3260558"/>
              <a:gd name="connsiteX26" fmla="*/ 372979 w 1888958"/>
              <a:gd name="connsiteY26" fmla="*/ 1780674 h 3260558"/>
              <a:gd name="connsiteX27" fmla="*/ 385011 w 1888958"/>
              <a:gd name="connsiteY27" fmla="*/ 1816768 h 3260558"/>
              <a:gd name="connsiteX28" fmla="*/ 397042 w 1888958"/>
              <a:gd name="connsiteY28" fmla="*/ 1985211 h 3260558"/>
              <a:gd name="connsiteX29" fmla="*/ 409074 w 1888958"/>
              <a:gd name="connsiteY29" fmla="*/ 2057400 h 3260558"/>
              <a:gd name="connsiteX30" fmla="*/ 433137 w 1888958"/>
              <a:gd name="connsiteY30" fmla="*/ 2165684 h 3260558"/>
              <a:gd name="connsiteX31" fmla="*/ 445169 w 1888958"/>
              <a:gd name="connsiteY31" fmla="*/ 2201779 h 3260558"/>
              <a:gd name="connsiteX32" fmla="*/ 457200 w 1888958"/>
              <a:gd name="connsiteY32" fmla="*/ 2273968 h 3260558"/>
              <a:gd name="connsiteX33" fmla="*/ 481263 w 1888958"/>
              <a:gd name="connsiteY33" fmla="*/ 2346158 h 3260558"/>
              <a:gd name="connsiteX34" fmla="*/ 505327 w 1888958"/>
              <a:gd name="connsiteY34" fmla="*/ 2478505 h 3260558"/>
              <a:gd name="connsiteX35" fmla="*/ 529390 w 1888958"/>
              <a:gd name="connsiteY35" fmla="*/ 2574758 h 3260558"/>
              <a:gd name="connsiteX36" fmla="*/ 553453 w 1888958"/>
              <a:gd name="connsiteY36" fmla="*/ 2610853 h 3260558"/>
              <a:gd name="connsiteX37" fmla="*/ 565484 w 1888958"/>
              <a:gd name="connsiteY37" fmla="*/ 2658979 h 3260558"/>
              <a:gd name="connsiteX38" fmla="*/ 589548 w 1888958"/>
              <a:gd name="connsiteY38" fmla="*/ 2695074 h 3260558"/>
              <a:gd name="connsiteX39" fmla="*/ 613611 w 1888958"/>
              <a:gd name="connsiteY39" fmla="*/ 2815389 h 3260558"/>
              <a:gd name="connsiteX40" fmla="*/ 637674 w 1888958"/>
              <a:gd name="connsiteY40" fmla="*/ 2851484 h 3260558"/>
              <a:gd name="connsiteX41" fmla="*/ 673769 w 1888958"/>
              <a:gd name="connsiteY41" fmla="*/ 2923674 h 3260558"/>
              <a:gd name="connsiteX42" fmla="*/ 709863 w 1888958"/>
              <a:gd name="connsiteY42" fmla="*/ 3007895 h 3260558"/>
              <a:gd name="connsiteX43" fmla="*/ 721895 w 1888958"/>
              <a:gd name="connsiteY43" fmla="*/ 3043989 h 3260558"/>
              <a:gd name="connsiteX44" fmla="*/ 782053 w 1888958"/>
              <a:gd name="connsiteY44" fmla="*/ 3116179 h 3260558"/>
              <a:gd name="connsiteX45" fmla="*/ 794084 w 1888958"/>
              <a:gd name="connsiteY45" fmla="*/ 3152274 h 3260558"/>
              <a:gd name="connsiteX46" fmla="*/ 854242 w 1888958"/>
              <a:gd name="connsiteY46" fmla="*/ 3188368 h 3260558"/>
              <a:gd name="connsiteX47" fmla="*/ 914400 w 1888958"/>
              <a:gd name="connsiteY47" fmla="*/ 3236495 h 3260558"/>
              <a:gd name="connsiteX48" fmla="*/ 1022684 w 1888958"/>
              <a:gd name="connsiteY48" fmla="*/ 3260558 h 3260558"/>
              <a:gd name="connsiteX49" fmla="*/ 1528011 w 1888958"/>
              <a:gd name="connsiteY49" fmla="*/ 3248526 h 3260558"/>
              <a:gd name="connsiteX50" fmla="*/ 1600200 w 1888958"/>
              <a:gd name="connsiteY50" fmla="*/ 3212432 h 3260558"/>
              <a:gd name="connsiteX51" fmla="*/ 1624263 w 1888958"/>
              <a:gd name="connsiteY51" fmla="*/ 3188368 h 3260558"/>
              <a:gd name="connsiteX52" fmla="*/ 1660358 w 1888958"/>
              <a:gd name="connsiteY52" fmla="*/ 3176337 h 3260558"/>
              <a:gd name="connsiteX53" fmla="*/ 1732548 w 1888958"/>
              <a:gd name="connsiteY53" fmla="*/ 3128211 h 3260558"/>
              <a:gd name="connsiteX54" fmla="*/ 1756611 w 1888958"/>
              <a:gd name="connsiteY54" fmla="*/ 3092116 h 3260558"/>
              <a:gd name="connsiteX55" fmla="*/ 1876927 w 1888958"/>
              <a:gd name="connsiteY55" fmla="*/ 3031958 h 3260558"/>
              <a:gd name="connsiteX56" fmla="*/ 1888958 w 1888958"/>
              <a:gd name="connsiteY56" fmla="*/ 3031958 h 326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88958" h="3260558">
                <a:moveTo>
                  <a:pt x="445169" y="0"/>
                </a:moveTo>
                <a:cubicBezTo>
                  <a:pt x="422293" y="4575"/>
                  <a:pt x="373578" y="11732"/>
                  <a:pt x="348916" y="24063"/>
                </a:cubicBezTo>
                <a:cubicBezTo>
                  <a:pt x="335982" y="30530"/>
                  <a:pt x="326539" y="43553"/>
                  <a:pt x="312821" y="48126"/>
                </a:cubicBezTo>
                <a:cubicBezTo>
                  <a:pt x="289678" y="55840"/>
                  <a:pt x="264446" y="54866"/>
                  <a:pt x="240632" y="60158"/>
                </a:cubicBezTo>
                <a:cubicBezTo>
                  <a:pt x="228252" y="62909"/>
                  <a:pt x="216569" y="68179"/>
                  <a:pt x="204537" y="72189"/>
                </a:cubicBezTo>
                <a:lnTo>
                  <a:pt x="144379" y="132347"/>
                </a:lnTo>
                <a:cubicBezTo>
                  <a:pt x="136358" y="140368"/>
                  <a:pt x="131078" y="152824"/>
                  <a:pt x="120316" y="156411"/>
                </a:cubicBezTo>
                <a:lnTo>
                  <a:pt x="84221" y="168442"/>
                </a:lnTo>
                <a:cubicBezTo>
                  <a:pt x="72190" y="180474"/>
                  <a:pt x="58573" y="191106"/>
                  <a:pt x="48127" y="204537"/>
                </a:cubicBezTo>
                <a:cubicBezTo>
                  <a:pt x="30372" y="227365"/>
                  <a:pt x="0" y="276726"/>
                  <a:pt x="0" y="276726"/>
                </a:cubicBezTo>
                <a:cubicBezTo>
                  <a:pt x="4011" y="344905"/>
                  <a:pt x="5236" y="413305"/>
                  <a:pt x="12032" y="481263"/>
                </a:cubicBezTo>
                <a:cubicBezTo>
                  <a:pt x="13294" y="493882"/>
                  <a:pt x="20987" y="505054"/>
                  <a:pt x="24063" y="517358"/>
                </a:cubicBezTo>
                <a:cubicBezTo>
                  <a:pt x="29023" y="537197"/>
                  <a:pt x="33392" y="557246"/>
                  <a:pt x="36095" y="577516"/>
                </a:cubicBezTo>
                <a:cubicBezTo>
                  <a:pt x="41422" y="617468"/>
                  <a:pt x="40699" y="658217"/>
                  <a:pt x="48127" y="697832"/>
                </a:cubicBezTo>
                <a:cubicBezTo>
                  <a:pt x="52801" y="722762"/>
                  <a:pt x="64169" y="745958"/>
                  <a:pt x="72190" y="770021"/>
                </a:cubicBezTo>
                <a:lnTo>
                  <a:pt x="132348" y="950495"/>
                </a:lnTo>
                <a:lnTo>
                  <a:pt x="168442" y="1058779"/>
                </a:lnTo>
                <a:cubicBezTo>
                  <a:pt x="172453" y="1070811"/>
                  <a:pt x="177987" y="1082438"/>
                  <a:pt x="180474" y="1094874"/>
                </a:cubicBezTo>
                <a:cubicBezTo>
                  <a:pt x="184485" y="1114927"/>
                  <a:pt x="187546" y="1135193"/>
                  <a:pt x="192506" y="1155032"/>
                </a:cubicBezTo>
                <a:cubicBezTo>
                  <a:pt x="195582" y="1167335"/>
                  <a:pt x="198378" y="1180040"/>
                  <a:pt x="204537" y="1191126"/>
                </a:cubicBezTo>
                <a:cubicBezTo>
                  <a:pt x="218582" y="1216407"/>
                  <a:pt x="252663" y="1263316"/>
                  <a:pt x="252663" y="1263316"/>
                </a:cubicBezTo>
                <a:cubicBezTo>
                  <a:pt x="262707" y="1413976"/>
                  <a:pt x="254006" y="1401702"/>
                  <a:pt x="276727" y="1503947"/>
                </a:cubicBezTo>
                <a:cubicBezTo>
                  <a:pt x="280314" y="1520089"/>
                  <a:pt x="282244" y="1536875"/>
                  <a:pt x="288758" y="1552074"/>
                </a:cubicBezTo>
                <a:cubicBezTo>
                  <a:pt x="294454" y="1565365"/>
                  <a:pt x="304800" y="1576137"/>
                  <a:pt x="312821" y="1588168"/>
                </a:cubicBezTo>
                <a:cubicBezTo>
                  <a:pt x="314331" y="1597226"/>
                  <a:pt x="327911" y="1690539"/>
                  <a:pt x="336884" y="1708484"/>
                </a:cubicBezTo>
                <a:cubicBezTo>
                  <a:pt x="341957" y="1718630"/>
                  <a:pt x="352927" y="1724526"/>
                  <a:pt x="360948" y="1732547"/>
                </a:cubicBezTo>
                <a:cubicBezTo>
                  <a:pt x="364958" y="1748589"/>
                  <a:pt x="368436" y="1764774"/>
                  <a:pt x="372979" y="1780674"/>
                </a:cubicBezTo>
                <a:cubicBezTo>
                  <a:pt x="376463" y="1792868"/>
                  <a:pt x="383529" y="1804173"/>
                  <a:pt x="385011" y="1816768"/>
                </a:cubicBezTo>
                <a:cubicBezTo>
                  <a:pt x="391588" y="1872673"/>
                  <a:pt x="391441" y="1929200"/>
                  <a:pt x="397042" y="1985211"/>
                </a:cubicBezTo>
                <a:cubicBezTo>
                  <a:pt x="399469" y="2009485"/>
                  <a:pt x="404710" y="2033399"/>
                  <a:pt x="409074" y="2057400"/>
                </a:cubicBezTo>
                <a:cubicBezTo>
                  <a:pt x="415275" y="2091504"/>
                  <a:pt x="423484" y="2131897"/>
                  <a:pt x="433137" y="2165684"/>
                </a:cubicBezTo>
                <a:cubicBezTo>
                  <a:pt x="436621" y="2177879"/>
                  <a:pt x="441158" y="2189747"/>
                  <a:pt x="445169" y="2201779"/>
                </a:cubicBezTo>
                <a:cubicBezTo>
                  <a:pt x="449179" y="2225842"/>
                  <a:pt x="451283" y="2250301"/>
                  <a:pt x="457200" y="2273968"/>
                </a:cubicBezTo>
                <a:cubicBezTo>
                  <a:pt x="463352" y="2298576"/>
                  <a:pt x="481263" y="2346158"/>
                  <a:pt x="481263" y="2346158"/>
                </a:cubicBezTo>
                <a:cubicBezTo>
                  <a:pt x="509058" y="2568511"/>
                  <a:pt x="477504" y="2367213"/>
                  <a:pt x="505327" y="2478505"/>
                </a:cubicBezTo>
                <a:cubicBezTo>
                  <a:pt x="512193" y="2505969"/>
                  <a:pt x="515637" y="2547251"/>
                  <a:pt x="529390" y="2574758"/>
                </a:cubicBezTo>
                <a:cubicBezTo>
                  <a:pt x="535857" y="2587692"/>
                  <a:pt x="545432" y="2598821"/>
                  <a:pt x="553453" y="2610853"/>
                </a:cubicBezTo>
                <a:cubicBezTo>
                  <a:pt x="557463" y="2626895"/>
                  <a:pt x="558970" y="2643780"/>
                  <a:pt x="565484" y="2658979"/>
                </a:cubicBezTo>
                <a:cubicBezTo>
                  <a:pt x="571180" y="2672270"/>
                  <a:pt x="585295" y="2681253"/>
                  <a:pt x="589548" y="2695074"/>
                </a:cubicBezTo>
                <a:cubicBezTo>
                  <a:pt x="601576" y="2734165"/>
                  <a:pt x="590924" y="2781359"/>
                  <a:pt x="613611" y="2815389"/>
                </a:cubicBezTo>
                <a:cubicBezTo>
                  <a:pt x="621632" y="2827421"/>
                  <a:pt x="631207" y="2838550"/>
                  <a:pt x="637674" y="2851484"/>
                </a:cubicBezTo>
                <a:cubicBezTo>
                  <a:pt x="687487" y="2951110"/>
                  <a:pt x="604808" y="2820231"/>
                  <a:pt x="673769" y="2923674"/>
                </a:cubicBezTo>
                <a:cubicBezTo>
                  <a:pt x="698807" y="3023828"/>
                  <a:pt x="668321" y="2924811"/>
                  <a:pt x="709863" y="3007895"/>
                </a:cubicBezTo>
                <a:cubicBezTo>
                  <a:pt x="715535" y="3019238"/>
                  <a:pt x="716223" y="3032646"/>
                  <a:pt x="721895" y="3043989"/>
                </a:cubicBezTo>
                <a:cubicBezTo>
                  <a:pt x="738647" y="3077492"/>
                  <a:pt x="755442" y="3089568"/>
                  <a:pt x="782053" y="3116179"/>
                </a:cubicBezTo>
                <a:cubicBezTo>
                  <a:pt x="786063" y="3128211"/>
                  <a:pt x="787559" y="3141399"/>
                  <a:pt x="794084" y="3152274"/>
                </a:cubicBezTo>
                <a:cubicBezTo>
                  <a:pt x="810599" y="3179799"/>
                  <a:pt x="825852" y="3178905"/>
                  <a:pt x="854242" y="3188368"/>
                </a:cubicBezTo>
                <a:cubicBezTo>
                  <a:pt x="876623" y="3210749"/>
                  <a:pt x="884046" y="3221318"/>
                  <a:pt x="914400" y="3236495"/>
                </a:cubicBezTo>
                <a:cubicBezTo>
                  <a:pt x="944016" y="3251303"/>
                  <a:pt x="994965" y="3255938"/>
                  <a:pt x="1022684" y="3260558"/>
                </a:cubicBezTo>
                <a:cubicBezTo>
                  <a:pt x="1191126" y="3256547"/>
                  <a:pt x="1359687" y="3256007"/>
                  <a:pt x="1528011" y="3248526"/>
                </a:cubicBezTo>
                <a:cubicBezTo>
                  <a:pt x="1551559" y="3247479"/>
                  <a:pt x="1583499" y="3225793"/>
                  <a:pt x="1600200" y="3212432"/>
                </a:cubicBezTo>
                <a:cubicBezTo>
                  <a:pt x="1609058" y="3205346"/>
                  <a:pt x="1614536" y="3194204"/>
                  <a:pt x="1624263" y="3188368"/>
                </a:cubicBezTo>
                <a:cubicBezTo>
                  <a:pt x="1635138" y="3181843"/>
                  <a:pt x="1648326" y="3180347"/>
                  <a:pt x="1660358" y="3176337"/>
                </a:cubicBezTo>
                <a:cubicBezTo>
                  <a:pt x="1684421" y="3160295"/>
                  <a:pt x="1716506" y="3152274"/>
                  <a:pt x="1732548" y="3128211"/>
                </a:cubicBezTo>
                <a:cubicBezTo>
                  <a:pt x="1740569" y="3116179"/>
                  <a:pt x="1745729" y="3101638"/>
                  <a:pt x="1756611" y="3092116"/>
                </a:cubicBezTo>
                <a:cubicBezTo>
                  <a:pt x="1806164" y="3048756"/>
                  <a:pt x="1821553" y="3043032"/>
                  <a:pt x="1876927" y="3031958"/>
                </a:cubicBezTo>
                <a:cubicBezTo>
                  <a:pt x="1880859" y="3031172"/>
                  <a:pt x="1884948" y="3031958"/>
                  <a:pt x="1888958" y="303195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187F101F-5579-4BA2-98B6-E0FEC9CCB893}"/>
              </a:ext>
            </a:extLst>
          </p:cNvPr>
          <p:cNvSpPr/>
          <p:nvPr/>
        </p:nvSpPr>
        <p:spPr>
          <a:xfrm>
            <a:off x="8787585" y="4715286"/>
            <a:ext cx="344383" cy="229693"/>
          </a:xfrm>
          <a:custGeom>
            <a:avLst/>
            <a:gdLst>
              <a:gd name="connsiteX0" fmla="*/ 284226 w 344383"/>
              <a:gd name="connsiteY0" fmla="*/ 37188 h 229693"/>
              <a:gd name="connsiteX1" fmla="*/ 31562 w 344383"/>
              <a:gd name="connsiteY1" fmla="*/ 37188 h 229693"/>
              <a:gd name="connsiteX2" fmla="*/ 79689 w 344383"/>
              <a:gd name="connsiteY2" fmla="*/ 169535 h 229693"/>
              <a:gd name="connsiteX3" fmla="*/ 91720 w 344383"/>
              <a:gd name="connsiteY3" fmla="*/ 205630 h 229693"/>
              <a:gd name="connsiteX4" fmla="*/ 163910 w 344383"/>
              <a:gd name="connsiteY4" fmla="*/ 229693 h 229693"/>
              <a:gd name="connsiteX5" fmla="*/ 284226 w 344383"/>
              <a:gd name="connsiteY5" fmla="*/ 217661 h 229693"/>
              <a:gd name="connsiteX6" fmla="*/ 344383 w 344383"/>
              <a:gd name="connsiteY6" fmla="*/ 157503 h 229693"/>
              <a:gd name="connsiteX7" fmla="*/ 332352 w 344383"/>
              <a:gd name="connsiteY7" fmla="*/ 37188 h 229693"/>
              <a:gd name="connsiteX8" fmla="*/ 296257 w 344383"/>
              <a:gd name="connsiteY8" fmla="*/ 25156 h 229693"/>
              <a:gd name="connsiteX9" fmla="*/ 212036 w 344383"/>
              <a:gd name="connsiteY9" fmla="*/ 1093 h 22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383" h="229693">
                <a:moveTo>
                  <a:pt x="284226" y="37188"/>
                </a:moveTo>
                <a:cubicBezTo>
                  <a:pt x="283764" y="37150"/>
                  <a:pt x="52400" y="8535"/>
                  <a:pt x="31562" y="37188"/>
                </a:cubicBezTo>
                <a:cubicBezTo>
                  <a:pt x="-43659" y="140617"/>
                  <a:pt x="33210" y="154042"/>
                  <a:pt x="79689" y="169535"/>
                </a:cubicBezTo>
                <a:cubicBezTo>
                  <a:pt x="83699" y="181567"/>
                  <a:pt x="81400" y="198258"/>
                  <a:pt x="91720" y="205630"/>
                </a:cubicBezTo>
                <a:cubicBezTo>
                  <a:pt x="112360" y="220373"/>
                  <a:pt x="163910" y="229693"/>
                  <a:pt x="163910" y="229693"/>
                </a:cubicBezTo>
                <a:cubicBezTo>
                  <a:pt x="204015" y="225682"/>
                  <a:pt x="246803" y="232630"/>
                  <a:pt x="284226" y="217661"/>
                </a:cubicBezTo>
                <a:cubicBezTo>
                  <a:pt x="310556" y="207129"/>
                  <a:pt x="344383" y="157503"/>
                  <a:pt x="344383" y="157503"/>
                </a:cubicBezTo>
                <a:cubicBezTo>
                  <a:pt x="340373" y="117398"/>
                  <a:pt x="346126" y="75066"/>
                  <a:pt x="332352" y="37188"/>
                </a:cubicBezTo>
                <a:cubicBezTo>
                  <a:pt x="328018" y="25269"/>
                  <a:pt x="307601" y="30828"/>
                  <a:pt x="296257" y="25156"/>
                </a:cubicBezTo>
                <a:cubicBezTo>
                  <a:pt x="230334" y="-7805"/>
                  <a:pt x="292905" y="1093"/>
                  <a:pt x="212036" y="109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5C87222A-D838-4683-8956-ED116122E345}"/>
              </a:ext>
            </a:extLst>
          </p:cNvPr>
          <p:cNvSpPr/>
          <p:nvPr/>
        </p:nvSpPr>
        <p:spPr>
          <a:xfrm>
            <a:off x="8606588" y="2334126"/>
            <a:ext cx="525379" cy="540002"/>
          </a:xfrm>
          <a:custGeom>
            <a:avLst/>
            <a:gdLst>
              <a:gd name="connsiteX0" fmla="*/ 36094 w 721894"/>
              <a:gd name="connsiteY0" fmla="*/ 84221 h 589548"/>
              <a:gd name="connsiteX1" fmla="*/ 168442 w 721894"/>
              <a:gd name="connsiteY1" fmla="*/ 36095 h 589548"/>
              <a:gd name="connsiteX2" fmla="*/ 348915 w 721894"/>
              <a:gd name="connsiteY2" fmla="*/ 12032 h 589548"/>
              <a:gd name="connsiteX3" fmla="*/ 385010 w 721894"/>
              <a:gd name="connsiteY3" fmla="*/ 0 h 589548"/>
              <a:gd name="connsiteX4" fmla="*/ 469231 w 721894"/>
              <a:gd name="connsiteY4" fmla="*/ 12032 h 589548"/>
              <a:gd name="connsiteX5" fmla="*/ 505326 w 721894"/>
              <a:gd name="connsiteY5" fmla="*/ 84221 h 589548"/>
              <a:gd name="connsiteX6" fmla="*/ 529389 w 721894"/>
              <a:gd name="connsiteY6" fmla="*/ 108285 h 589548"/>
              <a:gd name="connsiteX7" fmla="*/ 541421 w 721894"/>
              <a:gd name="connsiteY7" fmla="*/ 144379 h 589548"/>
              <a:gd name="connsiteX8" fmla="*/ 577515 w 721894"/>
              <a:gd name="connsiteY8" fmla="*/ 168442 h 589548"/>
              <a:gd name="connsiteX9" fmla="*/ 637673 w 721894"/>
              <a:gd name="connsiteY9" fmla="*/ 264695 h 589548"/>
              <a:gd name="connsiteX10" fmla="*/ 673768 w 721894"/>
              <a:gd name="connsiteY10" fmla="*/ 336885 h 589548"/>
              <a:gd name="connsiteX11" fmla="*/ 709863 w 721894"/>
              <a:gd name="connsiteY11" fmla="*/ 409074 h 589548"/>
              <a:gd name="connsiteX12" fmla="*/ 721894 w 721894"/>
              <a:gd name="connsiteY12" fmla="*/ 445169 h 589548"/>
              <a:gd name="connsiteX13" fmla="*/ 577515 w 721894"/>
              <a:gd name="connsiteY13" fmla="*/ 553453 h 589548"/>
              <a:gd name="connsiteX14" fmla="*/ 541421 w 721894"/>
              <a:gd name="connsiteY14" fmla="*/ 565485 h 589548"/>
              <a:gd name="connsiteX15" fmla="*/ 505326 w 721894"/>
              <a:gd name="connsiteY15" fmla="*/ 589548 h 589548"/>
              <a:gd name="connsiteX16" fmla="*/ 168442 w 721894"/>
              <a:gd name="connsiteY16" fmla="*/ 577516 h 589548"/>
              <a:gd name="connsiteX17" fmla="*/ 108284 w 721894"/>
              <a:gd name="connsiteY17" fmla="*/ 397042 h 589548"/>
              <a:gd name="connsiteX18" fmla="*/ 96252 w 721894"/>
              <a:gd name="connsiteY18" fmla="*/ 360948 h 589548"/>
              <a:gd name="connsiteX19" fmla="*/ 84221 w 721894"/>
              <a:gd name="connsiteY19" fmla="*/ 324853 h 589548"/>
              <a:gd name="connsiteX20" fmla="*/ 36094 w 721894"/>
              <a:gd name="connsiteY20" fmla="*/ 264695 h 589548"/>
              <a:gd name="connsiteX21" fmla="*/ 24063 w 721894"/>
              <a:gd name="connsiteY21" fmla="*/ 216569 h 589548"/>
              <a:gd name="connsiteX22" fmla="*/ 12031 w 721894"/>
              <a:gd name="connsiteY22" fmla="*/ 156411 h 589548"/>
              <a:gd name="connsiteX23" fmla="*/ 0 w 721894"/>
              <a:gd name="connsiteY23" fmla="*/ 120316 h 589548"/>
              <a:gd name="connsiteX24" fmla="*/ 48126 w 721894"/>
              <a:gd name="connsiteY24" fmla="*/ 72190 h 589548"/>
              <a:gd name="connsiteX25" fmla="*/ 96252 w 721894"/>
              <a:gd name="connsiteY25" fmla="*/ 60158 h 58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21894" h="589548">
                <a:moveTo>
                  <a:pt x="36094" y="84221"/>
                </a:moveTo>
                <a:cubicBezTo>
                  <a:pt x="59101" y="75018"/>
                  <a:pt x="147054" y="38472"/>
                  <a:pt x="168442" y="36095"/>
                </a:cubicBezTo>
                <a:cubicBezTo>
                  <a:pt x="300972" y="21369"/>
                  <a:pt x="240903" y="30033"/>
                  <a:pt x="348915" y="12032"/>
                </a:cubicBezTo>
                <a:cubicBezTo>
                  <a:pt x="360947" y="8021"/>
                  <a:pt x="372327" y="0"/>
                  <a:pt x="385010" y="0"/>
                </a:cubicBezTo>
                <a:cubicBezTo>
                  <a:pt x="413369" y="0"/>
                  <a:pt x="443317" y="514"/>
                  <a:pt x="469231" y="12032"/>
                </a:cubicBezTo>
                <a:cubicBezTo>
                  <a:pt x="494123" y="23095"/>
                  <a:pt x="494164" y="65618"/>
                  <a:pt x="505326" y="84221"/>
                </a:cubicBezTo>
                <a:cubicBezTo>
                  <a:pt x="511162" y="93948"/>
                  <a:pt x="521368" y="100264"/>
                  <a:pt x="529389" y="108285"/>
                </a:cubicBezTo>
                <a:cubicBezTo>
                  <a:pt x="533400" y="120316"/>
                  <a:pt x="533498" y="134476"/>
                  <a:pt x="541421" y="144379"/>
                </a:cubicBezTo>
                <a:cubicBezTo>
                  <a:pt x="550454" y="155670"/>
                  <a:pt x="569851" y="156180"/>
                  <a:pt x="577515" y="168442"/>
                </a:cubicBezTo>
                <a:cubicBezTo>
                  <a:pt x="649104" y="282985"/>
                  <a:pt x="555988" y="210238"/>
                  <a:pt x="637673" y="264695"/>
                </a:cubicBezTo>
                <a:cubicBezTo>
                  <a:pt x="667915" y="355418"/>
                  <a:pt x="627122" y="243594"/>
                  <a:pt x="673768" y="336885"/>
                </a:cubicBezTo>
                <a:cubicBezTo>
                  <a:pt x="723581" y="436511"/>
                  <a:pt x="640901" y="305630"/>
                  <a:pt x="709863" y="409074"/>
                </a:cubicBezTo>
                <a:cubicBezTo>
                  <a:pt x="713873" y="421106"/>
                  <a:pt x="721894" y="432487"/>
                  <a:pt x="721894" y="445169"/>
                </a:cubicBezTo>
                <a:cubicBezTo>
                  <a:pt x="721894" y="583784"/>
                  <a:pt x="718054" y="540676"/>
                  <a:pt x="577515" y="553453"/>
                </a:cubicBezTo>
                <a:cubicBezTo>
                  <a:pt x="565484" y="557464"/>
                  <a:pt x="552764" y="559813"/>
                  <a:pt x="541421" y="565485"/>
                </a:cubicBezTo>
                <a:cubicBezTo>
                  <a:pt x="528487" y="571952"/>
                  <a:pt x="519779" y="589082"/>
                  <a:pt x="505326" y="589548"/>
                </a:cubicBezTo>
                <a:lnTo>
                  <a:pt x="168442" y="577516"/>
                </a:lnTo>
                <a:lnTo>
                  <a:pt x="108284" y="397042"/>
                </a:lnTo>
                <a:lnTo>
                  <a:pt x="96252" y="360948"/>
                </a:lnTo>
                <a:cubicBezTo>
                  <a:pt x="92241" y="348916"/>
                  <a:pt x="93189" y="333821"/>
                  <a:pt x="84221" y="324853"/>
                </a:cubicBezTo>
                <a:cubicBezTo>
                  <a:pt x="49932" y="290565"/>
                  <a:pt x="66449" y="310229"/>
                  <a:pt x="36094" y="264695"/>
                </a:cubicBezTo>
                <a:cubicBezTo>
                  <a:pt x="32084" y="248653"/>
                  <a:pt x="27650" y="232711"/>
                  <a:pt x="24063" y="216569"/>
                </a:cubicBezTo>
                <a:cubicBezTo>
                  <a:pt x="19627" y="196606"/>
                  <a:pt x="16991" y="176250"/>
                  <a:pt x="12031" y="156411"/>
                </a:cubicBezTo>
                <a:cubicBezTo>
                  <a:pt x="8955" y="144107"/>
                  <a:pt x="4010" y="132348"/>
                  <a:pt x="0" y="120316"/>
                </a:cubicBezTo>
                <a:cubicBezTo>
                  <a:pt x="15197" y="74721"/>
                  <a:pt x="843" y="85699"/>
                  <a:pt x="48126" y="72190"/>
                </a:cubicBezTo>
                <a:cubicBezTo>
                  <a:pt x="64026" y="67647"/>
                  <a:pt x="96252" y="60158"/>
                  <a:pt x="96252" y="60158"/>
                </a:cubicBezTo>
              </a:path>
            </a:pathLst>
          </a:cu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9FE8E8A7-DB06-4927-8296-D6BD498EDE4C}"/>
              </a:ext>
            </a:extLst>
          </p:cNvPr>
          <p:cNvSpPr/>
          <p:nvPr/>
        </p:nvSpPr>
        <p:spPr>
          <a:xfrm>
            <a:off x="7888707" y="2383672"/>
            <a:ext cx="525379" cy="540002"/>
          </a:xfrm>
          <a:custGeom>
            <a:avLst/>
            <a:gdLst>
              <a:gd name="connsiteX0" fmla="*/ 36094 w 721894"/>
              <a:gd name="connsiteY0" fmla="*/ 84221 h 589548"/>
              <a:gd name="connsiteX1" fmla="*/ 168442 w 721894"/>
              <a:gd name="connsiteY1" fmla="*/ 36095 h 589548"/>
              <a:gd name="connsiteX2" fmla="*/ 348915 w 721894"/>
              <a:gd name="connsiteY2" fmla="*/ 12032 h 589548"/>
              <a:gd name="connsiteX3" fmla="*/ 385010 w 721894"/>
              <a:gd name="connsiteY3" fmla="*/ 0 h 589548"/>
              <a:gd name="connsiteX4" fmla="*/ 469231 w 721894"/>
              <a:gd name="connsiteY4" fmla="*/ 12032 h 589548"/>
              <a:gd name="connsiteX5" fmla="*/ 505326 w 721894"/>
              <a:gd name="connsiteY5" fmla="*/ 84221 h 589548"/>
              <a:gd name="connsiteX6" fmla="*/ 529389 w 721894"/>
              <a:gd name="connsiteY6" fmla="*/ 108285 h 589548"/>
              <a:gd name="connsiteX7" fmla="*/ 541421 w 721894"/>
              <a:gd name="connsiteY7" fmla="*/ 144379 h 589548"/>
              <a:gd name="connsiteX8" fmla="*/ 577515 w 721894"/>
              <a:gd name="connsiteY8" fmla="*/ 168442 h 589548"/>
              <a:gd name="connsiteX9" fmla="*/ 637673 w 721894"/>
              <a:gd name="connsiteY9" fmla="*/ 264695 h 589548"/>
              <a:gd name="connsiteX10" fmla="*/ 673768 w 721894"/>
              <a:gd name="connsiteY10" fmla="*/ 336885 h 589548"/>
              <a:gd name="connsiteX11" fmla="*/ 709863 w 721894"/>
              <a:gd name="connsiteY11" fmla="*/ 409074 h 589548"/>
              <a:gd name="connsiteX12" fmla="*/ 721894 w 721894"/>
              <a:gd name="connsiteY12" fmla="*/ 445169 h 589548"/>
              <a:gd name="connsiteX13" fmla="*/ 577515 w 721894"/>
              <a:gd name="connsiteY13" fmla="*/ 553453 h 589548"/>
              <a:gd name="connsiteX14" fmla="*/ 541421 w 721894"/>
              <a:gd name="connsiteY14" fmla="*/ 565485 h 589548"/>
              <a:gd name="connsiteX15" fmla="*/ 505326 w 721894"/>
              <a:gd name="connsiteY15" fmla="*/ 589548 h 589548"/>
              <a:gd name="connsiteX16" fmla="*/ 168442 w 721894"/>
              <a:gd name="connsiteY16" fmla="*/ 577516 h 589548"/>
              <a:gd name="connsiteX17" fmla="*/ 108284 w 721894"/>
              <a:gd name="connsiteY17" fmla="*/ 397042 h 589548"/>
              <a:gd name="connsiteX18" fmla="*/ 96252 w 721894"/>
              <a:gd name="connsiteY18" fmla="*/ 360948 h 589548"/>
              <a:gd name="connsiteX19" fmla="*/ 84221 w 721894"/>
              <a:gd name="connsiteY19" fmla="*/ 324853 h 589548"/>
              <a:gd name="connsiteX20" fmla="*/ 36094 w 721894"/>
              <a:gd name="connsiteY20" fmla="*/ 264695 h 589548"/>
              <a:gd name="connsiteX21" fmla="*/ 24063 w 721894"/>
              <a:gd name="connsiteY21" fmla="*/ 216569 h 589548"/>
              <a:gd name="connsiteX22" fmla="*/ 12031 w 721894"/>
              <a:gd name="connsiteY22" fmla="*/ 156411 h 589548"/>
              <a:gd name="connsiteX23" fmla="*/ 0 w 721894"/>
              <a:gd name="connsiteY23" fmla="*/ 120316 h 589548"/>
              <a:gd name="connsiteX24" fmla="*/ 48126 w 721894"/>
              <a:gd name="connsiteY24" fmla="*/ 72190 h 589548"/>
              <a:gd name="connsiteX25" fmla="*/ 96252 w 721894"/>
              <a:gd name="connsiteY25" fmla="*/ 60158 h 58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21894" h="589548">
                <a:moveTo>
                  <a:pt x="36094" y="84221"/>
                </a:moveTo>
                <a:cubicBezTo>
                  <a:pt x="59101" y="75018"/>
                  <a:pt x="147054" y="38472"/>
                  <a:pt x="168442" y="36095"/>
                </a:cubicBezTo>
                <a:cubicBezTo>
                  <a:pt x="300972" y="21369"/>
                  <a:pt x="240903" y="30033"/>
                  <a:pt x="348915" y="12032"/>
                </a:cubicBezTo>
                <a:cubicBezTo>
                  <a:pt x="360947" y="8021"/>
                  <a:pt x="372327" y="0"/>
                  <a:pt x="385010" y="0"/>
                </a:cubicBezTo>
                <a:cubicBezTo>
                  <a:pt x="413369" y="0"/>
                  <a:pt x="443317" y="514"/>
                  <a:pt x="469231" y="12032"/>
                </a:cubicBezTo>
                <a:cubicBezTo>
                  <a:pt x="494123" y="23095"/>
                  <a:pt x="494164" y="65618"/>
                  <a:pt x="505326" y="84221"/>
                </a:cubicBezTo>
                <a:cubicBezTo>
                  <a:pt x="511162" y="93948"/>
                  <a:pt x="521368" y="100264"/>
                  <a:pt x="529389" y="108285"/>
                </a:cubicBezTo>
                <a:cubicBezTo>
                  <a:pt x="533400" y="120316"/>
                  <a:pt x="533498" y="134476"/>
                  <a:pt x="541421" y="144379"/>
                </a:cubicBezTo>
                <a:cubicBezTo>
                  <a:pt x="550454" y="155670"/>
                  <a:pt x="569851" y="156180"/>
                  <a:pt x="577515" y="168442"/>
                </a:cubicBezTo>
                <a:cubicBezTo>
                  <a:pt x="649104" y="282985"/>
                  <a:pt x="555988" y="210238"/>
                  <a:pt x="637673" y="264695"/>
                </a:cubicBezTo>
                <a:cubicBezTo>
                  <a:pt x="667915" y="355418"/>
                  <a:pt x="627122" y="243594"/>
                  <a:pt x="673768" y="336885"/>
                </a:cubicBezTo>
                <a:cubicBezTo>
                  <a:pt x="723581" y="436511"/>
                  <a:pt x="640901" y="305630"/>
                  <a:pt x="709863" y="409074"/>
                </a:cubicBezTo>
                <a:cubicBezTo>
                  <a:pt x="713873" y="421106"/>
                  <a:pt x="721894" y="432487"/>
                  <a:pt x="721894" y="445169"/>
                </a:cubicBezTo>
                <a:cubicBezTo>
                  <a:pt x="721894" y="583784"/>
                  <a:pt x="718054" y="540676"/>
                  <a:pt x="577515" y="553453"/>
                </a:cubicBezTo>
                <a:cubicBezTo>
                  <a:pt x="565484" y="557464"/>
                  <a:pt x="552764" y="559813"/>
                  <a:pt x="541421" y="565485"/>
                </a:cubicBezTo>
                <a:cubicBezTo>
                  <a:pt x="528487" y="571952"/>
                  <a:pt x="519779" y="589082"/>
                  <a:pt x="505326" y="589548"/>
                </a:cubicBezTo>
                <a:lnTo>
                  <a:pt x="168442" y="577516"/>
                </a:lnTo>
                <a:lnTo>
                  <a:pt x="108284" y="397042"/>
                </a:lnTo>
                <a:lnTo>
                  <a:pt x="96252" y="360948"/>
                </a:lnTo>
                <a:cubicBezTo>
                  <a:pt x="92241" y="348916"/>
                  <a:pt x="93189" y="333821"/>
                  <a:pt x="84221" y="324853"/>
                </a:cubicBezTo>
                <a:cubicBezTo>
                  <a:pt x="49932" y="290565"/>
                  <a:pt x="66449" y="310229"/>
                  <a:pt x="36094" y="264695"/>
                </a:cubicBezTo>
                <a:cubicBezTo>
                  <a:pt x="32084" y="248653"/>
                  <a:pt x="27650" y="232711"/>
                  <a:pt x="24063" y="216569"/>
                </a:cubicBezTo>
                <a:cubicBezTo>
                  <a:pt x="19627" y="196606"/>
                  <a:pt x="16991" y="176250"/>
                  <a:pt x="12031" y="156411"/>
                </a:cubicBezTo>
                <a:cubicBezTo>
                  <a:pt x="8955" y="144107"/>
                  <a:pt x="4010" y="132348"/>
                  <a:pt x="0" y="120316"/>
                </a:cubicBezTo>
                <a:cubicBezTo>
                  <a:pt x="15197" y="74721"/>
                  <a:pt x="843" y="85699"/>
                  <a:pt x="48126" y="72190"/>
                </a:cubicBezTo>
                <a:cubicBezTo>
                  <a:pt x="64026" y="67647"/>
                  <a:pt x="96252" y="60158"/>
                  <a:pt x="96252" y="60158"/>
                </a:cubicBezTo>
              </a:path>
            </a:pathLst>
          </a:cu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2D2AF847-44FC-4954-B5FD-596144F07E1A}"/>
              </a:ext>
            </a:extLst>
          </p:cNvPr>
          <p:cNvSpPr/>
          <p:nvPr/>
        </p:nvSpPr>
        <p:spPr>
          <a:xfrm>
            <a:off x="7311190" y="2433219"/>
            <a:ext cx="525379" cy="490455"/>
          </a:xfrm>
          <a:custGeom>
            <a:avLst/>
            <a:gdLst>
              <a:gd name="connsiteX0" fmla="*/ 36094 w 721894"/>
              <a:gd name="connsiteY0" fmla="*/ 84221 h 589548"/>
              <a:gd name="connsiteX1" fmla="*/ 168442 w 721894"/>
              <a:gd name="connsiteY1" fmla="*/ 36095 h 589548"/>
              <a:gd name="connsiteX2" fmla="*/ 348915 w 721894"/>
              <a:gd name="connsiteY2" fmla="*/ 12032 h 589548"/>
              <a:gd name="connsiteX3" fmla="*/ 385010 w 721894"/>
              <a:gd name="connsiteY3" fmla="*/ 0 h 589548"/>
              <a:gd name="connsiteX4" fmla="*/ 469231 w 721894"/>
              <a:gd name="connsiteY4" fmla="*/ 12032 h 589548"/>
              <a:gd name="connsiteX5" fmla="*/ 505326 w 721894"/>
              <a:gd name="connsiteY5" fmla="*/ 84221 h 589548"/>
              <a:gd name="connsiteX6" fmla="*/ 529389 w 721894"/>
              <a:gd name="connsiteY6" fmla="*/ 108285 h 589548"/>
              <a:gd name="connsiteX7" fmla="*/ 541421 w 721894"/>
              <a:gd name="connsiteY7" fmla="*/ 144379 h 589548"/>
              <a:gd name="connsiteX8" fmla="*/ 577515 w 721894"/>
              <a:gd name="connsiteY8" fmla="*/ 168442 h 589548"/>
              <a:gd name="connsiteX9" fmla="*/ 637673 w 721894"/>
              <a:gd name="connsiteY9" fmla="*/ 264695 h 589548"/>
              <a:gd name="connsiteX10" fmla="*/ 673768 w 721894"/>
              <a:gd name="connsiteY10" fmla="*/ 336885 h 589548"/>
              <a:gd name="connsiteX11" fmla="*/ 709863 w 721894"/>
              <a:gd name="connsiteY11" fmla="*/ 409074 h 589548"/>
              <a:gd name="connsiteX12" fmla="*/ 721894 w 721894"/>
              <a:gd name="connsiteY12" fmla="*/ 445169 h 589548"/>
              <a:gd name="connsiteX13" fmla="*/ 577515 w 721894"/>
              <a:gd name="connsiteY13" fmla="*/ 553453 h 589548"/>
              <a:gd name="connsiteX14" fmla="*/ 541421 w 721894"/>
              <a:gd name="connsiteY14" fmla="*/ 565485 h 589548"/>
              <a:gd name="connsiteX15" fmla="*/ 505326 w 721894"/>
              <a:gd name="connsiteY15" fmla="*/ 589548 h 589548"/>
              <a:gd name="connsiteX16" fmla="*/ 168442 w 721894"/>
              <a:gd name="connsiteY16" fmla="*/ 577516 h 589548"/>
              <a:gd name="connsiteX17" fmla="*/ 108284 w 721894"/>
              <a:gd name="connsiteY17" fmla="*/ 397042 h 589548"/>
              <a:gd name="connsiteX18" fmla="*/ 96252 w 721894"/>
              <a:gd name="connsiteY18" fmla="*/ 360948 h 589548"/>
              <a:gd name="connsiteX19" fmla="*/ 84221 w 721894"/>
              <a:gd name="connsiteY19" fmla="*/ 324853 h 589548"/>
              <a:gd name="connsiteX20" fmla="*/ 36094 w 721894"/>
              <a:gd name="connsiteY20" fmla="*/ 264695 h 589548"/>
              <a:gd name="connsiteX21" fmla="*/ 24063 w 721894"/>
              <a:gd name="connsiteY21" fmla="*/ 216569 h 589548"/>
              <a:gd name="connsiteX22" fmla="*/ 12031 w 721894"/>
              <a:gd name="connsiteY22" fmla="*/ 156411 h 589548"/>
              <a:gd name="connsiteX23" fmla="*/ 0 w 721894"/>
              <a:gd name="connsiteY23" fmla="*/ 120316 h 589548"/>
              <a:gd name="connsiteX24" fmla="*/ 48126 w 721894"/>
              <a:gd name="connsiteY24" fmla="*/ 72190 h 589548"/>
              <a:gd name="connsiteX25" fmla="*/ 96252 w 721894"/>
              <a:gd name="connsiteY25" fmla="*/ 60158 h 58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21894" h="589548">
                <a:moveTo>
                  <a:pt x="36094" y="84221"/>
                </a:moveTo>
                <a:cubicBezTo>
                  <a:pt x="59101" y="75018"/>
                  <a:pt x="147054" y="38472"/>
                  <a:pt x="168442" y="36095"/>
                </a:cubicBezTo>
                <a:cubicBezTo>
                  <a:pt x="300972" y="21369"/>
                  <a:pt x="240903" y="30033"/>
                  <a:pt x="348915" y="12032"/>
                </a:cubicBezTo>
                <a:cubicBezTo>
                  <a:pt x="360947" y="8021"/>
                  <a:pt x="372327" y="0"/>
                  <a:pt x="385010" y="0"/>
                </a:cubicBezTo>
                <a:cubicBezTo>
                  <a:pt x="413369" y="0"/>
                  <a:pt x="443317" y="514"/>
                  <a:pt x="469231" y="12032"/>
                </a:cubicBezTo>
                <a:cubicBezTo>
                  <a:pt x="494123" y="23095"/>
                  <a:pt x="494164" y="65618"/>
                  <a:pt x="505326" y="84221"/>
                </a:cubicBezTo>
                <a:cubicBezTo>
                  <a:pt x="511162" y="93948"/>
                  <a:pt x="521368" y="100264"/>
                  <a:pt x="529389" y="108285"/>
                </a:cubicBezTo>
                <a:cubicBezTo>
                  <a:pt x="533400" y="120316"/>
                  <a:pt x="533498" y="134476"/>
                  <a:pt x="541421" y="144379"/>
                </a:cubicBezTo>
                <a:cubicBezTo>
                  <a:pt x="550454" y="155670"/>
                  <a:pt x="569851" y="156180"/>
                  <a:pt x="577515" y="168442"/>
                </a:cubicBezTo>
                <a:cubicBezTo>
                  <a:pt x="649104" y="282985"/>
                  <a:pt x="555988" y="210238"/>
                  <a:pt x="637673" y="264695"/>
                </a:cubicBezTo>
                <a:cubicBezTo>
                  <a:pt x="667915" y="355418"/>
                  <a:pt x="627122" y="243594"/>
                  <a:pt x="673768" y="336885"/>
                </a:cubicBezTo>
                <a:cubicBezTo>
                  <a:pt x="723581" y="436511"/>
                  <a:pt x="640901" y="305630"/>
                  <a:pt x="709863" y="409074"/>
                </a:cubicBezTo>
                <a:cubicBezTo>
                  <a:pt x="713873" y="421106"/>
                  <a:pt x="721894" y="432487"/>
                  <a:pt x="721894" y="445169"/>
                </a:cubicBezTo>
                <a:cubicBezTo>
                  <a:pt x="721894" y="583784"/>
                  <a:pt x="718054" y="540676"/>
                  <a:pt x="577515" y="553453"/>
                </a:cubicBezTo>
                <a:cubicBezTo>
                  <a:pt x="565484" y="557464"/>
                  <a:pt x="552764" y="559813"/>
                  <a:pt x="541421" y="565485"/>
                </a:cubicBezTo>
                <a:cubicBezTo>
                  <a:pt x="528487" y="571952"/>
                  <a:pt x="519779" y="589082"/>
                  <a:pt x="505326" y="589548"/>
                </a:cubicBezTo>
                <a:lnTo>
                  <a:pt x="168442" y="577516"/>
                </a:lnTo>
                <a:lnTo>
                  <a:pt x="108284" y="397042"/>
                </a:lnTo>
                <a:lnTo>
                  <a:pt x="96252" y="360948"/>
                </a:lnTo>
                <a:cubicBezTo>
                  <a:pt x="92241" y="348916"/>
                  <a:pt x="93189" y="333821"/>
                  <a:pt x="84221" y="324853"/>
                </a:cubicBezTo>
                <a:cubicBezTo>
                  <a:pt x="49932" y="290565"/>
                  <a:pt x="66449" y="310229"/>
                  <a:pt x="36094" y="264695"/>
                </a:cubicBezTo>
                <a:cubicBezTo>
                  <a:pt x="32084" y="248653"/>
                  <a:pt x="27650" y="232711"/>
                  <a:pt x="24063" y="216569"/>
                </a:cubicBezTo>
                <a:cubicBezTo>
                  <a:pt x="19627" y="196606"/>
                  <a:pt x="16991" y="176250"/>
                  <a:pt x="12031" y="156411"/>
                </a:cubicBezTo>
                <a:cubicBezTo>
                  <a:pt x="8955" y="144107"/>
                  <a:pt x="4010" y="132348"/>
                  <a:pt x="0" y="120316"/>
                </a:cubicBezTo>
                <a:cubicBezTo>
                  <a:pt x="15197" y="74721"/>
                  <a:pt x="843" y="85699"/>
                  <a:pt x="48126" y="72190"/>
                </a:cubicBezTo>
                <a:cubicBezTo>
                  <a:pt x="64026" y="67647"/>
                  <a:pt x="96252" y="60158"/>
                  <a:pt x="96252" y="60158"/>
                </a:cubicBezTo>
              </a:path>
            </a:pathLst>
          </a:cu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DD5146C6-31F8-40B8-9D55-D6ABB35ECF23}"/>
              </a:ext>
            </a:extLst>
          </p:cNvPr>
          <p:cNvSpPr/>
          <p:nvPr/>
        </p:nvSpPr>
        <p:spPr>
          <a:xfrm>
            <a:off x="8710863" y="3135451"/>
            <a:ext cx="721894" cy="409074"/>
          </a:xfrm>
          <a:custGeom>
            <a:avLst/>
            <a:gdLst>
              <a:gd name="connsiteX0" fmla="*/ 36094 w 721894"/>
              <a:gd name="connsiteY0" fmla="*/ 84221 h 589548"/>
              <a:gd name="connsiteX1" fmla="*/ 168442 w 721894"/>
              <a:gd name="connsiteY1" fmla="*/ 36095 h 589548"/>
              <a:gd name="connsiteX2" fmla="*/ 348915 w 721894"/>
              <a:gd name="connsiteY2" fmla="*/ 12032 h 589548"/>
              <a:gd name="connsiteX3" fmla="*/ 385010 w 721894"/>
              <a:gd name="connsiteY3" fmla="*/ 0 h 589548"/>
              <a:gd name="connsiteX4" fmla="*/ 469231 w 721894"/>
              <a:gd name="connsiteY4" fmla="*/ 12032 h 589548"/>
              <a:gd name="connsiteX5" fmla="*/ 505326 w 721894"/>
              <a:gd name="connsiteY5" fmla="*/ 84221 h 589548"/>
              <a:gd name="connsiteX6" fmla="*/ 529389 w 721894"/>
              <a:gd name="connsiteY6" fmla="*/ 108285 h 589548"/>
              <a:gd name="connsiteX7" fmla="*/ 541421 w 721894"/>
              <a:gd name="connsiteY7" fmla="*/ 144379 h 589548"/>
              <a:gd name="connsiteX8" fmla="*/ 577515 w 721894"/>
              <a:gd name="connsiteY8" fmla="*/ 168442 h 589548"/>
              <a:gd name="connsiteX9" fmla="*/ 637673 w 721894"/>
              <a:gd name="connsiteY9" fmla="*/ 264695 h 589548"/>
              <a:gd name="connsiteX10" fmla="*/ 673768 w 721894"/>
              <a:gd name="connsiteY10" fmla="*/ 336885 h 589548"/>
              <a:gd name="connsiteX11" fmla="*/ 709863 w 721894"/>
              <a:gd name="connsiteY11" fmla="*/ 409074 h 589548"/>
              <a:gd name="connsiteX12" fmla="*/ 721894 w 721894"/>
              <a:gd name="connsiteY12" fmla="*/ 445169 h 589548"/>
              <a:gd name="connsiteX13" fmla="*/ 577515 w 721894"/>
              <a:gd name="connsiteY13" fmla="*/ 553453 h 589548"/>
              <a:gd name="connsiteX14" fmla="*/ 541421 w 721894"/>
              <a:gd name="connsiteY14" fmla="*/ 565485 h 589548"/>
              <a:gd name="connsiteX15" fmla="*/ 505326 w 721894"/>
              <a:gd name="connsiteY15" fmla="*/ 589548 h 589548"/>
              <a:gd name="connsiteX16" fmla="*/ 168442 w 721894"/>
              <a:gd name="connsiteY16" fmla="*/ 577516 h 589548"/>
              <a:gd name="connsiteX17" fmla="*/ 108284 w 721894"/>
              <a:gd name="connsiteY17" fmla="*/ 397042 h 589548"/>
              <a:gd name="connsiteX18" fmla="*/ 96252 w 721894"/>
              <a:gd name="connsiteY18" fmla="*/ 360948 h 589548"/>
              <a:gd name="connsiteX19" fmla="*/ 84221 w 721894"/>
              <a:gd name="connsiteY19" fmla="*/ 324853 h 589548"/>
              <a:gd name="connsiteX20" fmla="*/ 36094 w 721894"/>
              <a:gd name="connsiteY20" fmla="*/ 264695 h 589548"/>
              <a:gd name="connsiteX21" fmla="*/ 24063 w 721894"/>
              <a:gd name="connsiteY21" fmla="*/ 216569 h 589548"/>
              <a:gd name="connsiteX22" fmla="*/ 12031 w 721894"/>
              <a:gd name="connsiteY22" fmla="*/ 156411 h 589548"/>
              <a:gd name="connsiteX23" fmla="*/ 0 w 721894"/>
              <a:gd name="connsiteY23" fmla="*/ 120316 h 589548"/>
              <a:gd name="connsiteX24" fmla="*/ 48126 w 721894"/>
              <a:gd name="connsiteY24" fmla="*/ 72190 h 589548"/>
              <a:gd name="connsiteX25" fmla="*/ 96252 w 721894"/>
              <a:gd name="connsiteY25" fmla="*/ 60158 h 58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21894" h="589548">
                <a:moveTo>
                  <a:pt x="36094" y="84221"/>
                </a:moveTo>
                <a:cubicBezTo>
                  <a:pt x="59101" y="75018"/>
                  <a:pt x="147054" y="38472"/>
                  <a:pt x="168442" y="36095"/>
                </a:cubicBezTo>
                <a:cubicBezTo>
                  <a:pt x="300972" y="21369"/>
                  <a:pt x="240903" y="30033"/>
                  <a:pt x="348915" y="12032"/>
                </a:cubicBezTo>
                <a:cubicBezTo>
                  <a:pt x="360947" y="8021"/>
                  <a:pt x="372327" y="0"/>
                  <a:pt x="385010" y="0"/>
                </a:cubicBezTo>
                <a:cubicBezTo>
                  <a:pt x="413369" y="0"/>
                  <a:pt x="443317" y="514"/>
                  <a:pt x="469231" y="12032"/>
                </a:cubicBezTo>
                <a:cubicBezTo>
                  <a:pt x="494123" y="23095"/>
                  <a:pt x="494164" y="65618"/>
                  <a:pt x="505326" y="84221"/>
                </a:cubicBezTo>
                <a:cubicBezTo>
                  <a:pt x="511162" y="93948"/>
                  <a:pt x="521368" y="100264"/>
                  <a:pt x="529389" y="108285"/>
                </a:cubicBezTo>
                <a:cubicBezTo>
                  <a:pt x="533400" y="120316"/>
                  <a:pt x="533498" y="134476"/>
                  <a:pt x="541421" y="144379"/>
                </a:cubicBezTo>
                <a:cubicBezTo>
                  <a:pt x="550454" y="155670"/>
                  <a:pt x="569851" y="156180"/>
                  <a:pt x="577515" y="168442"/>
                </a:cubicBezTo>
                <a:cubicBezTo>
                  <a:pt x="649104" y="282985"/>
                  <a:pt x="555988" y="210238"/>
                  <a:pt x="637673" y="264695"/>
                </a:cubicBezTo>
                <a:cubicBezTo>
                  <a:pt x="667915" y="355418"/>
                  <a:pt x="627122" y="243594"/>
                  <a:pt x="673768" y="336885"/>
                </a:cubicBezTo>
                <a:cubicBezTo>
                  <a:pt x="723581" y="436511"/>
                  <a:pt x="640901" y="305630"/>
                  <a:pt x="709863" y="409074"/>
                </a:cubicBezTo>
                <a:cubicBezTo>
                  <a:pt x="713873" y="421106"/>
                  <a:pt x="721894" y="432487"/>
                  <a:pt x="721894" y="445169"/>
                </a:cubicBezTo>
                <a:cubicBezTo>
                  <a:pt x="721894" y="583784"/>
                  <a:pt x="718054" y="540676"/>
                  <a:pt x="577515" y="553453"/>
                </a:cubicBezTo>
                <a:cubicBezTo>
                  <a:pt x="565484" y="557464"/>
                  <a:pt x="552764" y="559813"/>
                  <a:pt x="541421" y="565485"/>
                </a:cubicBezTo>
                <a:cubicBezTo>
                  <a:pt x="528487" y="571952"/>
                  <a:pt x="519779" y="589082"/>
                  <a:pt x="505326" y="589548"/>
                </a:cubicBezTo>
                <a:lnTo>
                  <a:pt x="168442" y="577516"/>
                </a:lnTo>
                <a:lnTo>
                  <a:pt x="108284" y="397042"/>
                </a:lnTo>
                <a:lnTo>
                  <a:pt x="96252" y="360948"/>
                </a:lnTo>
                <a:cubicBezTo>
                  <a:pt x="92241" y="348916"/>
                  <a:pt x="93189" y="333821"/>
                  <a:pt x="84221" y="324853"/>
                </a:cubicBezTo>
                <a:cubicBezTo>
                  <a:pt x="49932" y="290565"/>
                  <a:pt x="66449" y="310229"/>
                  <a:pt x="36094" y="264695"/>
                </a:cubicBezTo>
                <a:cubicBezTo>
                  <a:pt x="32084" y="248653"/>
                  <a:pt x="27650" y="232711"/>
                  <a:pt x="24063" y="216569"/>
                </a:cubicBezTo>
                <a:cubicBezTo>
                  <a:pt x="19627" y="196606"/>
                  <a:pt x="16991" y="176250"/>
                  <a:pt x="12031" y="156411"/>
                </a:cubicBezTo>
                <a:cubicBezTo>
                  <a:pt x="8955" y="144107"/>
                  <a:pt x="4010" y="132348"/>
                  <a:pt x="0" y="120316"/>
                </a:cubicBezTo>
                <a:cubicBezTo>
                  <a:pt x="15197" y="74721"/>
                  <a:pt x="843" y="85699"/>
                  <a:pt x="48126" y="72190"/>
                </a:cubicBezTo>
                <a:cubicBezTo>
                  <a:pt x="64026" y="67647"/>
                  <a:pt x="96252" y="60158"/>
                  <a:pt x="96252" y="60158"/>
                </a:cubicBezTo>
              </a:path>
            </a:pathLst>
          </a:cu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D4340EF-12AA-4A61-A9C5-35302E478AF5}"/>
              </a:ext>
            </a:extLst>
          </p:cNvPr>
          <p:cNvSpPr txBox="1"/>
          <p:nvPr/>
        </p:nvSpPr>
        <p:spPr>
          <a:xfrm rot="20993035">
            <a:off x="7836569" y="4095086"/>
            <a:ext cx="1732547" cy="369332"/>
          </a:xfrm>
          <a:prstGeom prst="rect">
            <a:avLst/>
          </a:prstGeom>
          <a:noFill/>
        </p:spPr>
        <p:txBody>
          <a:bodyPr wrap="square" rtlCol="0">
            <a:spAutoFit/>
          </a:bodyPr>
          <a:lstStyle/>
          <a:p>
            <a:r>
              <a:rPr lang="en-US" dirty="0"/>
              <a:t>August 5, 2020</a:t>
            </a:r>
          </a:p>
        </p:txBody>
      </p:sp>
      <p:sp>
        <p:nvSpPr>
          <p:cNvPr id="34" name="TextBox 33">
            <a:extLst>
              <a:ext uri="{FF2B5EF4-FFF2-40B4-BE49-F238E27FC236}">
                <a16:creationId xmlns:a16="http://schemas.microsoft.com/office/drawing/2014/main" id="{5FB13C81-49FB-42DA-837D-98247FB9DBBB}"/>
              </a:ext>
            </a:extLst>
          </p:cNvPr>
          <p:cNvSpPr txBox="1"/>
          <p:nvPr/>
        </p:nvSpPr>
        <p:spPr>
          <a:xfrm rot="21056123">
            <a:off x="7836569" y="3731679"/>
            <a:ext cx="951016" cy="369332"/>
          </a:xfrm>
          <a:prstGeom prst="rect">
            <a:avLst/>
          </a:prstGeom>
          <a:noFill/>
        </p:spPr>
        <p:txBody>
          <a:bodyPr wrap="square" rtlCol="0">
            <a:spAutoFit/>
          </a:bodyPr>
          <a:lstStyle/>
          <a:p>
            <a:r>
              <a:rPr lang="en-US" dirty="0"/>
              <a:t>80</a:t>
            </a:r>
            <a:r>
              <a:rPr lang="en-US" baseline="30000" dirty="0"/>
              <a:t>o</a:t>
            </a:r>
          </a:p>
        </p:txBody>
      </p:sp>
      <p:sp>
        <p:nvSpPr>
          <p:cNvPr id="35" name="Sun 34">
            <a:extLst>
              <a:ext uri="{FF2B5EF4-FFF2-40B4-BE49-F238E27FC236}">
                <a16:creationId xmlns:a16="http://schemas.microsoft.com/office/drawing/2014/main" id="{9ADA53C2-751C-4D6E-AD47-47549E13D95F}"/>
              </a:ext>
            </a:extLst>
          </p:cNvPr>
          <p:cNvSpPr/>
          <p:nvPr/>
        </p:nvSpPr>
        <p:spPr>
          <a:xfrm>
            <a:off x="8414086" y="3740362"/>
            <a:ext cx="296777" cy="298238"/>
          </a:xfrm>
          <a:prstGeom prst="su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42DD6DA0-F060-4348-ADF1-0A799A4C19B7}"/>
              </a:ext>
            </a:extLst>
          </p:cNvPr>
          <p:cNvSpPr txBox="1"/>
          <p:nvPr/>
        </p:nvSpPr>
        <p:spPr>
          <a:xfrm>
            <a:off x="1562369" y="721895"/>
            <a:ext cx="7701947" cy="707886"/>
          </a:xfrm>
          <a:prstGeom prst="rect">
            <a:avLst/>
          </a:prstGeom>
          <a:noFill/>
        </p:spPr>
        <p:txBody>
          <a:bodyPr wrap="square" rtlCol="0">
            <a:spAutoFit/>
          </a:bodyPr>
          <a:lstStyle/>
          <a:p>
            <a:r>
              <a:rPr lang="en-US" sz="4000" dirty="0"/>
              <a:t>Then                                           Now         </a:t>
            </a:r>
          </a:p>
        </p:txBody>
      </p:sp>
      <p:pic>
        <p:nvPicPr>
          <p:cNvPr id="3" name="Audio 2">
            <a:hlinkClick r:id="" action="ppaction://media"/>
            <a:extLst>
              <a:ext uri="{FF2B5EF4-FFF2-40B4-BE49-F238E27FC236}">
                <a16:creationId xmlns:a16="http://schemas.microsoft.com/office/drawing/2014/main" id="{0F8518E6-5FC5-4F5B-B060-091E02F112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88391578"/>
      </p:ext>
    </p:extLst>
  </p:cSld>
  <p:clrMapOvr>
    <a:masterClrMapping/>
  </p:clrMapOvr>
  <mc:AlternateContent xmlns:mc="http://schemas.openxmlformats.org/markup-compatibility/2006" xmlns:p14="http://schemas.microsoft.com/office/powerpoint/2010/main">
    <mc:Choice Requires="p14">
      <p:transition spd="slow" p14:dur="2000" advTm="20330"/>
    </mc:Choice>
    <mc:Fallback xmlns="">
      <p:transition spd="slow" advTm="20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Brace 7">
            <a:extLst>
              <a:ext uri="{FF2B5EF4-FFF2-40B4-BE49-F238E27FC236}">
                <a16:creationId xmlns:a16="http://schemas.microsoft.com/office/drawing/2014/main" id="{D3DBB353-F4C2-473A-BC36-D97EB80495B2}"/>
              </a:ext>
            </a:extLst>
          </p:cNvPr>
          <p:cNvSpPr/>
          <p:nvPr/>
        </p:nvSpPr>
        <p:spPr>
          <a:xfrm>
            <a:off x="3459481" y="685800"/>
            <a:ext cx="45719" cy="4571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aphicFrame>
        <p:nvGraphicFramePr>
          <p:cNvPr id="10" name="Diagram 9">
            <a:extLst>
              <a:ext uri="{FF2B5EF4-FFF2-40B4-BE49-F238E27FC236}">
                <a16:creationId xmlns:a16="http://schemas.microsoft.com/office/drawing/2014/main" id="{8F00D275-2EF9-4398-B6F2-348474C46F26}"/>
              </a:ext>
            </a:extLst>
          </p:cNvPr>
          <p:cNvGraphicFramePr/>
          <p:nvPr/>
        </p:nvGraphicFramePr>
        <p:xfrm>
          <a:off x="1219200" y="304800"/>
          <a:ext cx="9093200" cy="57310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5" name="Picture 14" descr="A close up of electronics&#10;&#10;Description automatically generated">
            <a:extLst>
              <a:ext uri="{FF2B5EF4-FFF2-40B4-BE49-F238E27FC236}">
                <a16:creationId xmlns:a16="http://schemas.microsoft.com/office/drawing/2014/main" id="{D72E8A5A-A6B9-499C-AEA0-CB2C535914D6}"/>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6564629" y="5162246"/>
            <a:ext cx="2156459" cy="1617344"/>
          </a:xfrm>
          <a:prstGeom prst="rect">
            <a:avLst/>
          </a:prstGeom>
        </p:spPr>
      </p:pic>
      <p:sp>
        <p:nvSpPr>
          <p:cNvPr id="16" name="TextBox 15">
            <a:extLst>
              <a:ext uri="{FF2B5EF4-FFF2-40B4-BE49-F238E27FC236}">
                <a16:creationId xmlns:a16="http://schemas.microsoft.com/office/drawing/2014/main" id="{2918C25A-6193-4555-837C-BB8AB5595FF6}"/>
              </a:ext>
            </a:extLst>
          </p:cNvPr>
          <p:cNvSpPr txBox="1"/>
          <p:nvPr/>
        </p:nvSpPr>
        <p:spPr>
          <a:xfrm>
            <a:off x="2006600" y="2424674"/>
            <a:ext cx="8178800" cy="2308324"/>
          </a:xfrm>
          <a:prstGeom prst="rect">
            <a:avLst/>
          </a:prstGeom>
          <a:noFill/>
        </p:spPr>
        <p:txBody>
          <a:bodyPr wrap="square" rtlCol="0">
            <a:spAutoFit/>
          </a:bodyPr>
          <a:lstStyle/>
          <a:p>
            <a:r>
              <a:rPr lang="en-US" sz="2400" dirty="0">
                <a:latin typeface="Segoe UI Historic" panose="020B0502040204020203" pitchFamily="34" charset="0"/>
                <a:ea typeface="Segoe UI Historic" panose="020B0502040204020203" pitchFamily="34" charset="0"/>
                <a:cs typeface="Segoe UI Historic" panose="020B0502040204020203" pitchFamily="34" charset="0"/>
              </a:rPr>
              <a:t>                                      </a:t>
            </a:r>
          </a:p>
          <a:p>
            <a:r>
              <a:rPr lang="en-US" sz="2400" dirty="0">
                <a:latin typeface="Segoe UI Historic" panose="020B0502040204020203" pitchFamily="34" charset="0"/>
                <a:ea typeface="Segoe UI Historic" panose="020B0502040204020203" pitchFamily="34" charset="0"/>
                <a:cs typeface="Segoe UI Historic" panose="020B0502040204020203" pitchFamily="34" charset="0"/>
              </a:rPr>
              <a:t>                                        </a:t>
            </a:r>
            <a:r>
              <a:rPr lang="en-US" sz="2400" dirty="0">
                <a:ea typeface="Segoe UI Historic" panose="020B0502040204020203" pitchFamily="34" charset="0"/>
                <a:cs typeface="Segoe UI Historic" panose="020B0502040204020203" pitchFamily="34" charset="0"/>
              </a:rPr>
              <a:t>cord</a:t>
            </a:r>
          </a:p>
          <a:p>
            <a:r>
              <a:rPr lang="en-US" sz="2400" dirty="0">
                <a:solidFill>
                  <a:srgbClr val="C00000"/>
                </a:solidFill>
                <a:ea typeface="Segoe UI Historic" panose="020B0502040204020203" pitchFamily="34" charset="0"/>
                <a:cs typeface="Segoe UI Historic" panose="020B0502040204020203" pitchFamily="34" charset="0"/>
              </a:rPr>
              <a:t>                                                  </a:t>
            </a:r>
            <a:r>
              <a:rPr lang="en-US" sz="2400" dirty="0">
                <a:ea typeface="Segoe UI Historic" panose="020B0502040204020203" pitchFamily="34" charset="0"/>
                <a:cs typeface="Segoe UI Historic" panose="020B0502040204020203" pitchFamily="34" charset="0"/>
              </a:rPr>
              <a:t>black</a:t>
            </a:r>
            <a:endParaRPr lang="en-US" sz="2400" dirty="0"/>
          </a:p>
          <a:p>
            <a:r>
              <a:rPr lang="en-US" sz="2400" dirty="0"/>
              <a:t>         dial                                  shiny                       buttons</a:t>
            </a:r>
          </a:p>
          <a:p>
            <a:r>
              <a:rPr lang="en-US" sz="2400" dirty="0"/>
              <a:t>two parts connected           ring tones                 </a:t>
            </a:r>
            <a:r>
              <a:rPr lang="en-US" sz="2400" dirty="0">
                <a:ea typeface="Segoe UI Historic" panose="020B0502040204020203" pitchFamily="34" charset="0"/>
                <a:cs typeface="Segoe UI Historic" panose="020B0502040204020203" pitchFamily="34" charset="0"/>
              </a:rPr>
              <a:t>apps</a:t>
            </a:r>
          </a:p>
          <a:p>
            <a:r>
              <a:rPr lang="en-US" sz="2400" dirty="0">
                <a:ea typeface="Segoe UI Historic" panose="020B0502040204020203" pitchFamily="34" charset="0"/>
                <a:cs typeface="Segoe UI Historic" panose="020B0502040204020203" pitchFamily="34" charset="0"/>
              </a:rPr>
              <a:t>      with a cord                       phone calls           camera</a:t>
            </a:r>
            <a:endParaRPr lang="en-US" sz="240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3" name="TextBox 2">
            <a:extLst>
              <a:ext uri="{FF2B5EF4-FFF2-40B4-BE49-F238E27FC236}">
                <a16:creationId xmlns:a16="http://schemas.microsoft.com/office/drawing/2014/main" id="{D0CEC177-DC45-4213-A500-009B57AE94DE}"/>
              </a:ext>
            </a:extLst>
          </p:cNvPr>
          <p:cNvSpPr txBox="1"/>
          <p:nvPr/>
        </p:nvSpPr>
        <p:spPr>
          <a:xfrm>
            <a:off x="3722371" y="809044"/>
            <a:ext cx="3596643" cy="1323439"/>
          </a:xfrm>
          <a:prstGeom prst="rect">
            <a:avLst/>
          </a:prstGeom>
          <a:noFill/>
        </p:spPr>
        <p:txBody>
          <a:bodyPr wrap="square" rtlCol="0">
            <a:spAutoFit/>
          </a:bodyPr>
          <a:lstStyle/>
          <a:p>
            <a:pPr algn="ctr"/>
            <a:r>
              <a:rPr lang="en-US" sz="4000" b="1" dirty="0">
                <a:solidFill>
                  <a:srgbClr val="C00000"/>
                </a:solidFill>
                <a:latin typeface="Segoe UI Historic" panose="020B0502040204020203" pitchFamily="34" charset="0"/>
                <a:ea typeface="Segoe UI Historic" panose="020B0502040204020203" pitchFamily="34" charset="0"/>
                <a:cs typeface="Segoe UI Historic" panose="020B0502040204020203" pitchFamily="34" charset="0"/>
              </a:rPr>
              <a:t>Then and Now Venn Diagram</a:t>
            </a:r>
          </a:p>
        </p:txBody>
      </p:sp>
      <p:pic>
        <p:nvPicPr>
          <p:cNvPr id="4" name="Picture 3">
            <a:extLst>
              <a:ext uri="{FF2B5EF4-FFF2-40B4-BE49-F238E27FC236}">
                <a16:creationId xmlns:a16="http://schemas.microsoft.com/office/drawing/2014/main" id="{89973C09-6BC7-42CB-9F96-19302A0E9BA1}"/>
              </a:ext>
            </a:extLst>
          </p:cNvPr>
          <p:cNvPicPr>
            <a:picLocks noChangeAspect="1"/>
          </p:cNvPicPr>
          <p:nvPr/>
        </p:nvPicPr>
        <p:blipFill>
          <a:blip r:embed="rId12"/>
          <a:stretch>
            <a:fillRect/>
          </a:stretch>
        </p:blipFill>
        <p:spPr>
          <a:xfrm>
            <a:off x="9659886" y="3644212"/>
            <a:ext cx="2371828" cy="2908988"/>
          </a:xfrm>
          <a:prstGeom prst="rect">
            <a:avLst/>
          </a:prstGeom>
        </p:spPr>
      </p:pic>
      <p:pic>
        <p:nvPicPr>
          <p:cNvPr id="6" name="Audio 5">
            <a:hlinkClick r:id="" action="ppaction://media"/>
            <a:extLst>
              <a:ext uri="{FF2B5EF4-FFF2-40B4-BE49-F238E27FC236}">
                <a16:creationId xmlns:a16="http://schemas.microsoft.com/office/drawing/2014/main" id="{B97CE768-B7ED-4062-9C9E-2C3D8FD3DEB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pic>
        <p:nvPicPr>
          <p:cNvPr id="5" name="Picture 4" descr="A close up of a telephone&#10;&#10;Description automatically generated">
            <a:extLst>
              <a:ext uri="{FF2B5EF4-FFF2-40B4-BE49-F238E27FC236}">
                <a16:creationId xmlns:a16="http://schemas.microsoft.com/office/drawing/2014/main" id="{F1B170E0-FFF9-44D5-BA74-986A58DF8E3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82658" y="5314342"/>
            <a:ext cx="2051158" cy="1315057"/>
          </a:xfrm>
          <a:prstGeom prst="rect">
            <a:avLst/>
          </a:prstGeom>
        </p:spPr>
      </p:pic>
    </p:spTree>
    <p:extLst>
      <p:ext uri="{BB962C8B-B14F-4D97-AF65-F5344CB8AC3E}">
        <p14:creationId xmlns:p14="http://schemas.microsoft.com/office/powerpoint/2010/main" val="533747111"/>
      </p:ext>
    </p:extLst>
  </p:cSld>
  <p:clrMapOvr>
    <a:masterClrMapping/>
  </p:clrMapOvr>
  <mc:AlternateContent xmlns:mc="http://schemas.openxmlformats.org/markup-compatibility/2006" xmlns:p14="http://schemas.microsoft.com/office/powerpoint/2010/main">
    <mc:Choice Requires="p14">
      <p:transition spd="slow" p14:dur="2000" advTm="54071"/>
    </mc:Choice>
    <mc:Fallback xmlns="">
      <p:transition spd="slow" advTm="54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preview">
            <a:extLst>
              <a:ext uri="{FF2B5EF4-FFF2-40B4-BE49-F238E27FC236}">
                <a16:creationId xmlns:a16="http://schemas.microsoft.com/office/drawing/2014/main" id="{F08D1610-3E4E-4625-ACD7-3240DE1E2A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407" t="23333" r="8518" b="13333"/>
          <a:stretch/>
        </p:blipFill>
        <p:spPr bwMode="auto">
          <a:xfrm>
            <a:off x="2286000" y="723900"/>
            <a:ext cx="4745789"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30C2B7B-C7D8-45AF-85DA-308D3E1FAEF9}"/>
              </a:ext>
            </a:extLst>
          </p:cNvPr>
          <p:cNvSpPr txBox="1"/>
          <p:nvPr/>
        </p:nvSpPr>
        <p:spPr>
          <a:xfrm>
            <a:off x="7620000" y="1524000"/>
            <a:ext cx="3505200" cy="3108543"/>
          </a:xfrm>
          <a:prstGeom prst="rect">
            <a:avLst/>
          </a:prstGeom>
          <a:noFill/>
        </p:spPr>
        <p:txBody>
          <a:bodyPr wrap="square" rtlCol="0">
            <a:spAutoFit/>
          </a:bodyPr>
          <a:lstStyle/>
          <a:p>
            <a:r>
              <a:rPr lang="en-US" sz="2800" b="1" dirty="0">
                <a:latin typeface="Segoe UI Historic" panose="020B0502040204020203" pitchFamily="34" charset="0"/>
                <a:ea typeface="Segoe UI Historic" panose="020B0502040204020203" pitchFamily="34" charset="0"/>
                <a:cs typeface="Segoe UI Historic" panose="020B0502040204020203" pitchFamily="34" charset="0"/>
              </a:rPr>
              <a:t>Check your local library, at school, or online for more books about artifacts, old photographs, old texts, or archeology. </a:t>
            </a:r>
          </a:p>
        </p:txBody>
      </p:sp>
      <p:pic>
        <p:nvPicPr>
          <p:cNvPr id="4" name="Audio 3">
            <a:hlinkClick r:id="" action="ppaction://media"/>
            <a:extLst>
              <a:ext uri="{FF2B5EF4-FFF2-40B4-BE49-F238E27FC236}">
                <a16:creationId xmlns:a16="http://schemas.microsoft.com/office/drawing/2014/main" id="{9CA78A71-7D58-439B-83E4-84484E3CD2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78500667"/>
      </p:ext>
    </p:extLst>
  </p:cSld>
  <p:clrMapOvr>
    <a:masterClrMapping/>
  </p:clrMapOvr>
  <mc:AlternateContent xmlns:mc="http://schemas.openxmlformats.org/markup-compatibility/2006" xmlns:p14="http://schemas.microsoft.com/office/powerpoint/2010/main">
    <mc:Choice Requires="p14">
      <p:transition spd="slow" p14:dur="2000" advTm="15418"/>
    </mc:Choice>
    <mc:Fallback xmlns="">
      <p:transition spd="slow" advTm="15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C3B534-4A28-4DAE-8989-386F491C58E3}"/>
              </a:ext>
            </a:extLst>
          </p:cNvPr>
          <p:cNvPicPr>
            <a:picLocks noChangeAspect="1"/>
          </p:cNvPicPr>
          <p:nvPr/>
        </p:nvPicPr>
        <p:blipFill>
          <a:blip r:embed="rId5"/>
          <a:stretch>
            <a:fillRect/>
          </a:stretch>
        </p:blipFill>
        <p:spPr>
          <a:xfrm>
            <a:off x="0" y="-41518"/>
            <a:ext cx="12160504" cy="6941036"/>
          </a:xfrm>
          <a:prstGeom prst="rect">
            <a:avLst/>
          </a:prstGeom>
        </p:spPr>
      </p:pic>
      <p:pic>
        <p:nvPicPr>
          <p:cNvPr id="5" name="Audio 4">
            <a:hlinkClick r:id="" action="ppaction://media"/>
            <a:extLst>
              <a:ext uri="{FF2B5EF4-FFF2-40B4-BE49-F238E27FC236}">
                <a16:creationId xmlns:a16="http://schemas.microsoft.com/office/drawing/2014/main" id="{71E16945-2656-42BA-A6EF-84EAF9DAA0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9" name="Picture 8" descr="Text, logo&#10;&#10;Description automatically generated">
            <a:extLst>
              <a:ext uri="{FF2B5EF4-FFF2-40B4-BE49-F238E27FC236}">
                <a16:creationId xmlns:a16="http://schemas.microsoft.com/office/drawing/2014/main" id="{80C9A203-4945-49E5-8A12-D02C3A6472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76706" y="1158144"/>
            <a:ext cx="4051083" cy="1991356"/>
          </a:xfrm>
          <a:prstGeom prst="rect">
            <a:avLst/>
          </a:prstGeom>
        </p:spPr>
      </p:pic>
      <p:pic>
        <p:nvPicPr>
          <p:cNvPr id="13" name="Picture 12" descr="A close up of a logo&#10;&#10;Description automatically generated">
            <a:extLst>
              <a:ext uri="{FF2B5EF4-FFF2-40B4-BE49-F238E27FC236}">
                <a16:creationId xmlns:a16="http://schemas.microsoft.com/office/drawing/2014/main" id="{49D68BE5-F9FF-4DEB-92C4-9C54AF7404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2482921" y="4477017"/>
            <a:ext cx="482600" cy="939800"/>
          </a:xfrm>
          <a:prstGeom prst="rect">
            <a:avLst/>
          </a:prstGeom>
        </p:spPr>
      </p:pic>
      <p:sp>
        <p:nvSpPr>
          <p:cNvPr id="11" name="TextBox 10">
            <a:extLst>
              <a:ext uri="{FF2B5EF4-FFF2-40B4-BE49-F238E27FC236}">
                <a16:creationId xmlns:a16="http://schemas.microsoft.com/office/drawing/2014/main" id="{B86DBB0E-2451-4EEC-B850-80CC06C1B38F}"/>
              </a:ext>
            </a:extLst>
          </p:cNvPr>
          <p:cNvSpPr txBox="1"/>
          <p:nvPr/>
        </p:nvSpPr>
        <p:spPr>
          <a:xfrm>
            <a:off x="2496619" y="3149500"/>
            <a:ext cx="7500135" cy="2431435"/>
          </a:xfrm>
          <a:prstGeom prst="rect">
            <a:avLst/>
          </a:prstGeom>
          <a:noFill/>
        </p:spPr>
        <p:txBody>
          <a:bodyPr wrap="square">
            <a:spAutoFit/>
          </a:bodyPr>
          <a:lstStyle/>
          <a:p>
            <a:pPr algn="ctr"/>
            <a:r>
              <a:rPr lang="en-US" sz="7600" dirty="0">
                <a:latin typeface="Times New Roman" panose="02020603050405020304" pitchFamily="18" charset="0"/>
                <a:cs typeface="Times New Roman" panose="02020603050405020304" pitchFamily="18" charset="0"/>
              </a:rPr>
              <a:t>Respect the Past</a:t>
            </a:r>
          </a:p>
          <a:p>
            <a:pPr algn="ctr"/>
            <a:r>
              <a:rPr lang="en-US" sz="7600" dirty="0">
                <a:latin typeface="Times New Roman" panose="02020603050405020304" pitchFamily="18" charset="0"/>
                <a:cs typeface="Times New Roman" panose="02020603050405020304" pitchFamily="18" charset="0"/>
              </a:rPr>
              <a:t>Create the Future</a:t>
            </a:r>
          </a:p>
        </p:txBody>
      </p:sp>
      <p:pic>
        <p:nvPicPr>
          <p:cNvPr id="14" name="Picture 13">
            <a:extLst>
              <a:ext uri="{FF2B5EF4-FFF2-40B4-BE49-F238E27FC236}">
                <a16:creationId xmlns:a16="http://schemas.microsoft.com/office/drawing/2014/main" id="{FC192DDA-689C-4D78-A398-C854E4129852}"/>
              </a:ext>
            </a:extLst>
          </p:cNvPr>
          <p:cNvPicPr>
            <a:picLocks noChangeAspect="1"/>
          </p:cNvPicPr>
          <p:nvPr/>
        </p:nvPicPr>
        <p:blipFill>
          <a:blip r:embed="rId9"/>
          <a:stretch>
            <a:fillRect/>
          </a:stretch>
        </p:blipFill>
        <p:spPr>
          <a:xfrm>
            <a:off x="2434971" y="286384"/>
            <a:ext cx="2753477" cy="6238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25"/>
    </mc:Choice>
    <mc:Fallback xmlns="">
      <p:transition spd="slow" advTm="7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C1A4B3-FEF7-4504-BC81-434A55340FC2}"/>
              </a:ext>
            </a:extLst>
          </p:cNvPr>
          <p:cNvPicPr>
            <a:picLocks noChangeAspect="1"/>
          </p:cNvPicPr>
          <p:nvPr/>
        </p:nvPicPr>
        <p:blipFill>
          <a:blip r:embed="rId5"/>
          <a:stretch>
            <a:fillRect/>
          </a:stretch>
        </p:blipFill>
        <p:spPr>
          <a:xfrm>
            <a:off x="0" y="13986"/>
            <a:ext cx="12192000" cy="6861326"/>
          </a:xfrm>
          <a:prstGeom prst="rect">
            <a:avLst/>
          </a:prstGeom>
        </p:spPr>
      </p:pic>
      <p:sp>
        <p:nvSpPr>
          <p:cNvPr id="2" name="object 2"/>
          <p:cNvSpPr txBox="1"/>
          <p:nvPr/>
        </p:nvSpPr>
        <p:spPr>
          <a:xfrm>
            <a:off x="1265047" y="1327353"/>
            <a:ext cx="9034145" cy="2407710"/>
          </a:xfrm>
          <a:prstGeom prst="rect">
            <a:avLst/>
          </a:prstGeom>
        </p:spPr>
        <p:txBody>
          <a:bodyPr vert="horz" wrap="square" lIns="0" tIns="12065" rIns="0" bIns="0" rtlCol="0">
            <a:spAutoFit/>
          </a:bodyPr>
          <a:lstStyle/>
          <a:p>
            <a:pPr marL="12700" marR="5080" indent="1270" algn="ctr">
              <a:lnSpc>
                <a:spcPct val="100000"/>
              </a:lnSpc>
              <a:spcBef>
                <a:spcPts val="95"/>
              </a:spcBef>
            </a:pPr>
            <a:r>
              <a:rPr sz="2800" spc="-5" dirty="0">
                <a:latin typeface="Times New Roman" panose="02020603050405020304" pitchFamily="18" charset="0"/>
                <a:ea typeface="Segoe UI Historic" panose="020B0502040204020203" pitchFamily="34" charset="0"/>
                <a:cs typeface="Times New Roman" panose="02020603050405020304" pitchFamily="18" charset="0"/>
              </a:rPr>
              <a:t>Thank you for visiting the Delaware County Historical Society </a:t>
            </a:r>
            <a:r>
              <a:rPr sz="2800" spc="-10" dirty="0">
                <a:latin typeface="Times New Roman" panose="02020603050405020304" pitchFamily="18" charset="0"/>
                <a:ea typeface="Segoe UI Historic" panose="020B0502040204020203" pitchFamily="34" charset="0"/>
                <a:cs typeface="Times New Roman" panose="02020603050405020304" pitchFamily="18" charset="0"/>
              </a:rPr>
              <a:t>Curriculum</a:t>
            </a:r>
            <a:r>
              <a:rPr sz="2800" spc="25" dirty="0">
                <a:latin typeface="Times New Roman" panose="02020603050405020304" pitchFamily="18" charset="0"/>
                <a:ea typeface="Segoe UI Historic" panose="020B0502040204020203" pitchFamily="34" charset="0"/>
                <a:cs typeface="Times New Roman" panose="02020603050405020304" pitchFamily="18" charset="0"/>
              </a:rPr>
              <a:t> </a:t>
            </a:r>
            <a:r>
              <a:rPr sz="2800" spc="-10" dirty="0">
                <a:latin typeface="Times New Roman" panose="02020603050405020304" pitchFamily="18" charset="0"/>
                <a:ea typeface="Segoe UI Historic" panose="020B0502040204020203" pitchFamily="34" charset="0"/>
                <a:cs typeface="Times New Roman" panose="02020603050405020304" pitchFamily="18" charset="0"/>
              </a:rPr>
              <a:t>Resources</a:t>
            </a:r>
            <a:r>
              <a:rPr lang="en-US" sz="2800" spc="-10" dirty="0">
                <a:latin typeface="Times New Roman" panose="02020603050405020304" pitchFamily="18" charset="0"/>
                <a:ea typeface="Segoe UI Historic" panose="020B0502040204020203" pitchFamily="34" charset="0"/>
                <a:cs typeface="Times New Roman" panose="02020603050405020304" pitchFamily="18" charset="0"/>
              </a:rPr>
              <a:t>. </a:t>
            </a:r>
          </a:p>
          <a:p>
            <a:pPr marL="12700" marR="5080" indent="1270" algn="ctr">
              <a:lnSpc>
                <a:spcPct val="100000"/>
              </a:lnSpc>
              <a:spcBef>
                <a:spcPts val="95"/>
              </a:spcBef>
            </a:pPr>
            <a:endParaRPr lang="en-US" sz="1400" spc="-10" dirty="0">
              <a:latin typeface="Times New Roman" panose="02020603050405020304" pitchFamily="18" charset="0"/>
              <a:ea typeface="Segoe UI Historic" panose="020B0502040204020203" pitchFamily="34" charset="0"/>
              <a:cs typeface="Times New Roman" panose="02020603050405020304" pitchFamily="18" charset="0"/>
            </a:endParaRPr>
          </a:p>
          <a:p>
            <a:pPr marL="12700" marR="5080" indent="1270" algn="ctr">
              <a:lnSpc>
                <a:spcPct val="100000"/>
              </a:lnSpc>
              <a:spcBef>
                <a:spcPts val="95"/>
              </a:spcBef>
            </a:pPr>
            <a:r>
              <a:rPr lang="en-US" sz="2800" spc="-10" dirty="0">
                <a:latin typeface="Times New Roman" panose="02020603050405020304" pitchFamily="18" charset="0"/>
                <a:ea typeface="Segoe UI Historic" panose="020B0502040204020203" pitchFamily="34" charset="0"/>
                <a:cs typeface="Times New Roman" panose="02020603050405020304" pitchFamily="18" charset="0"/>
              </a:rPr>
              <a:t>Donations are greatly appreciated and allow us to continue to operate our historical sites, research library, and educational resources like this. </a:t>
            </a:r>
            <a:endParaRPr sz="2800" dirty="0">
              <a:latin typeface="Times New Roman" panose="02020603050405020304" pitchFamily="18" charset="0"/>
              <a:ea typeface="Segoe UI Historic" panose="020B0502040204020203" pitchFamily="34" charset="0"/>
              <a:cs typeface="Times New Roman" panose="02020603050405020304" pitchFamily="18" charset="0"/>
            </a:endParaRPr>
          </a:p>
        </p:txBody>
      </p:sp>
      <p:sp>
        <p:nvSpPr>
          <p:cNvPr id="3" name="object 3"/>
          <p:cNvSpPr/>
          <p:nvPr/>
        </p:nvSpPr>
        <p:spPr>
          <a:xfrm>
            <a:off x="4419599" y="3899460"/>
            <a:ext cx="3534219" cy="2219668"/>
          </a:xfrm>
          <a:prstGeom prst="rect">
            <a:avLst/>
          </a:prstGeom>
          <a:blipFill>
            <a:blip r:embed="rId6" cstate="print"/>
            <a:stretch>
              <a:fillRect/>
            </a:stretch>
          </a:blipFill>
        </p:spPr>
        <p:txBody>
          <a:bodyPr wrap="square" lIns="0" tIns="0" rIns="0" bIns="0" rtlCol="0"/>
          <a:lstStyle/>
          <a:p>
            <a:endParaRPr/>
          </a:p>
        </p:txBody>
      </p:sp>
      <p:sp>
        <p:nvSpPr>
          <p:cNvPr id="5" name="TextBox 4">
            <a:extLst>
              <a:ext uri="{FF2B5EF4-FFF2-40B4-BE49-F238E27FC236}">
                <a16:creationId xmlns:a16="http://schemas.microsoft.com/office/drawing/2014/main" id="{3B557647-ED49-41B7-93CC-A9420471CAF4}"/>
              </a:ext>
            </a:extLst>
          </p:cNvPr>
          <p:cNvSpPr txBox="1"/>
          <p:nvPr/>
        </p:nvSpPr>
        <p:spPr>
          <a:xfrm>
            <a:off x="2425699" y="6270125"/>
            <a:ext cx="8690517" cy="523220"/>
          </a:xfrm>
          <a:prstGeom prst="rect">
            <a:avLst/>
          </a:prstGeom>
          <a:noFill/>
        </p:spPr>
        <p:txBody>
          <a:bodyPr wrap="square" rtlCol="0">
            <a:spAutoFit/>
          </a:bodyPr>
          <a:lstStyle/>
          <a:p>
            <a:r>
              <a:rPr lang="en-US" sz="2800" dirty="0"/>
              <a:t>Contact us at  </a:t>
            </a:r>
            <a:r>
              <a:rPr lang="en-US" sz="2800" b="0" i="0" u="none" strike="noStrike" dirty="0" err="1">
                <a:solidFill>
                  <a:srgbClr val="00AEE4"/>
                </a:solidFill>
                <a:effectLst/>
                <a:latin typeface="Open Sans" panose="020B0604020202020204" charset="0"/>
                <a:hlinkClick r:id="rId7"/>
              </a:rPr>
              <a:t>Info@DelawareOhioHistory.Org</a:t>
            </a:r>
            <a:endParaRPr lang="en-US" sz="2800" dirty="0"/>
          </a:p>
        </p:txBody>
      </p:sp>
      <p:pic>
        <p:nvPicPr>
          <p:cNvPr id="6" name="Audio 5">
            <a:hlinkClick r:id="" action="ppaction://media"/>
            <a:extLst>
              <a:ext uri="{FF2B5EF4-FFF2-40B4-BE49-F238E27FC236}">
                <a16:creationId xmlns:a16="http://schemas.microsoft.com/office/drawing/2014/main" id="{68A96FE5-E424-487A-AE7A-F26EA3B48E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pic>
        <p:nvPicPr>
          <p:cNvPr id="9" name="Picture 8">
            <a:extLst>
              <a:ext uri="{FF2B5EF4-FFF2-40B4-BE49-F238E27FC236}">
                <a16:creationId xmlns:a16="http://schemas.microsoft.com/office/drawing/2014/main" id="{6F9E65CC-B501-49EB-A492-02FDF3ABD67E}"/>
              </a:ext>
            </a:extLst>
          </p:cNvPr>
          <p:cNvPicPr>
            <a:picLocks noChangeAspect="1"/>
          </p:cNvPicPr>
          <p:nvPr/>
        </p:nvPicPr>
        <p:blipFill>
          <a:blip r:embed="rId9"/>
          <a:stretch>
            <a:fillRect/>
          </a:stretch>
        </p:blipFill>
        <p:spPr>
          <a:xfrm>
            <a:off x="2451098" y="245210"/>
            <a:ext cx="2781301" cy="6301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243"/>
    </mc:Choice>
    <mc:Fallback xmlns="">
      <p:transition spd="slow" advTm="48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AF6B42-7BC0-41CC-95BD-B308136D76AF}"/>
              </a:ext>
            </a:extLst>
          </p:cNvPr>
          <p:cNvSpPr txBox="1"/>
          <p:nvPr/>
        </p:nvSpPr>
        <p:spPr>
          <a:xfrm>
            <a:off x="2190750" y="1357054"/>
            <a:ext cx="7810500" cy="3200876"/>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Support the Delaware County Historical Society</a:t>
            </a:r>
          </a:p>
          <a:p>
            <a:endParaRPr lang="en-US" sz="18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The Delaware County Historical Society is supported by dues, grants, donations and volunteers. We welcome your help with any of our worthwhile projects: </a:t>
            </a:r>
          </a:p>
          <a:p>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E2C2E4F-5115-4B64-A9D1-801D2CF35C1A}"/>
              </a:ext>
            </a:extLst>
          </p:cNvPr>
          <p:cNvSpPr txBox="1"/>
          <p:nvPr/>
        </p:nvSpPr>
        <p:spPr>
          <a:xfrm>
            <a:off x="1771650" y="4392950"/>
            <a:ext cx="8648700" cy="1107996"/>
          </a:xfrm>
          <a:prstGeom prst="rect">
            <a:avLst/>
          </a:prstGeom>
          <a:noFill/>
        </p:spPr>
        <p:txBody>
          <a:bodyPr wrap="square" rtlCol="0">
            <a:spAutoFit/>
          </a:bodyPr>
          <a:lstStyle/>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Donate money </a:t>
            </a:r>
            <a:r>
              <a:rPr lang="en-US" sz="2400" dirty="0">
                <a:latin typeface="Times New Roman" panose="02020603050405020304" pitchFamily="18" charset="0"/>
                <a:cs typeface="Times New Roman" panose="02020603050405020304" pitchFamily="18" charset="0"/>
                <a:hlinkClick r:id="rId2"/>
              </a:rPr>
              <a:t>https://delawareohiohistory.org/financial-donation</a:t>
            </a:r>
            <a:r>
              <a:rPr lang="en-US" sz="1800" dirty="0">
                <a:latin typeface="Times New Roman" panose="02020603050405020304" pitchFamily="18" charset="0"/>
                <a:cs typeface="Times New Roman" panose="02020603050405020304" pitchFamily="18" charset="0"/>
                <a:hlinkClick r:id="rId2"/>
              </a:rPr>
              <a:t>/</a:t>
            </a:r>
            <a:endParaRPr lang="en-US" sz="1800" dirty="0">
              <a:latin typeface="Times New Roman" panose="02020603050405020304" pitchFamily="18" charset="0"/>
              <a:cs typeface="Times New Roman" panose="02020603050405020304" pitchFamily="18" charset="0"/>
            </a:endParaRPr>
          </a:p>
          <a:p>
            <a:endParaRPr lang="en-US" sz="1800" b="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Become a member </a:t>
            </a:r>
            <a:r>
              <a:rPr lang="en-US" sz="2400" dirty="0">
                <a:latin typeface="Times New Roman" panose="02020603050405020304" pitchFamily="18" charset="0"/>
                <a:cs typeface="Times New Roman" panose="02020603050405020304" pitchFamily="18" charset="0"/>
                <a:hlinkClick r:id="rId3"/>
              </a:rPr>
              <a:t>https://delawareohiohistory.org/join-us/</a:t>
            </a:r>
            <a:endParaRPr lang="en-US" dirty="0"/>
          </a:p>
        </p:txBody>
      </p:sp>
    </p:spTree>
    <p:extLst>
      <p:ext uri="{BB962C8B-B14F-4D97-AF65-F5344CB8AC3E}">
        <p14:creationId xmlns:p14="http://schemas.microsoft.com/office/powerpoint/2010/main" val="3815633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2AD3A4A5-6687-402A-84BF-6DCAB1CF571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144000" y="3316513"/>
            <a:ext cx="2452339" cy="2452339"/>
          </a:xfrm>
          <a:prstGeom prst="rect">
            <a:avLst/>
          </a:prstGeom>
        </p:spPr>
      </p:pic>
      <p:sp>
        <p:nvSpPr>
          <p:cNvPr id="5" name="TextBox 4">
            <a:extLst>
              <a:ext uri="{FF2B5EF4-FFF2-40B4-BE49-F238E27FC236}">
                <a16:creationId xmlns:a16="http://schemas.microsoft.com/office/drawing/2014/main" id="{D6721D75-00F9-43A1-A528-A3AF2FB34CFE}"/>
              </a:ext>
            </a:extLst>
          </p:cNvPr>
          <p:cNvSpPr txBox="1"/>
          <p:nvPr/>
        </p:nvSpPr>
        <p:spPr>
          <a:xfrm>
            <a:off x="1511808" y="762000"/>
            <a:ext cx="8686800" cy="1446550"/>
          </a:xfrm>
          <a:prstGeom prst="rect">
            <a:avLst/>
          </a:prstGeom>
          <a:noFill/>
        </p:spPr>
        <p:txBody>
          <a:bodyPr wrap="square" rtlCol="0">
            <a:spAutoFit/>
          </a:bodyPr>
          <a:lstStyle/>
          <a:p>
            <a:pPr algn="ctr"/>
            <a:r>
              <a:rPr lang="en-US" sz="8800" dirty="0">
                <a:latin typeface="Segoe UI Historic" panose="020B0502040204020203" pitchFamily="34" charset="0"/>
                <a:ea typeface="Segoe UI Historic" panose="020B0502040204020203" pitchFamily="34" charset="0"/>
                <a:cs typeface="Segoe UI Historic" panose="020B0502040204020203" pitchFamily="34" charset="0"/>
              </a:rPr>
              <a:t>An Artifact </a:t>
            </a:r>
          </a:p>
        </p:txBody>
      </p:sp>
      <p:sp>
        <p:nvSpPr>
          <p:cNvPr id="7" name="object 2">
            <a:extLst>
              <a:ext uri="{FF2B5EF4-FFF2-40B4-BE49-F238E27FC236}">
                <a16:creationId xmlns:a16="http://schemas.microsoft.com/office/drawing/2014/main" id="{9B8B9AE3-34BB-4707-B5AA-9FA3065FABEF}"/>
              </a:ext>
            </a:extLst>
          </p:cNvPr>
          <p:cNvSpPr/>
          <p:nvPr/>
        </p:nvSpPr>
        <p:spPr>
          <a:xfrm>
            <a:off x="4495800" y="2133600"/>
            <a:ext cx="2667000" cy="2755616"/>
          </a:xfrm>
          <a:prstGeom prst="rect">
            <a:avLst/>
          </a:prstGeom>
          <a:blipFill>
            <a:blip r:embed="rId8" cstate="print"/>
            <a:stretch>
              <a:fillRect/>
            </a:stretch>
          </a:blipFill>
        </p:spPr>
        <p:txBody>
          <a:bodyPr wrap="square" lIns="0" tIns="0" rIns="0" bIns="0" rtlCol="0"/>
          <a:lstStyle/>
          <a:p>
            <a:endParaRPr/>
          </a:p>
        </p:txBody>
      </p:sp>
      <p:sp>
        <p:nvSpPr>
          <p:cNvPr id="9" name="object 4">
            <a:extLst>
              <a:ext uri="{FF2B5EF4-FFF2-40B4-BE49-F238E27FC236}">
                <a16:creationId xmlns:a16="http://schemas.microsoft.com/office/drawing/2014/main" id="{1D4F3854-612C-43E4-9AA7-A34E016AFC15}"/>
              </a:ext>
            </a:extLst>
          </p:cNvPr>
          <p:cNvSpPr/>
          <p:nvPr/>
        </p:nvSpPr>
        <p:spPr>
          <a:xfrm>
            <a:off x="304800" y="457200"/>
            <a:ext cx="1371600" cy="1170557"/>
          </a:xfrm>
          <a:prstGeom prst="rect">
            <a:avLst/>
          </a:prstGeom>
          <a:blipFill>
            <a:blip r:embed="rId9" cstate="print"/>
            <a:stretch>
              <a:fillRect/>
            </a:stretch>
          </a:blipFill>
        </p:spPr>
        <p:txBody>
          <a:bodyPr wrap="square" lIns="0" tIns="0" rIns="0" bIns="0" rtlCol="0"/>
          <a:lstStyle/>
          <a:p>
            <a:endParaRPr/>
          </a:p>
        </p:txBody>
      </p:sp>
      <p:sp>
        <p:nvSpPr>
          <p:cNvPr id="15" name="TextBox 14">
            <a:extLst>
              <a:ext uri="{FF2B5EF4-FFF2-40B4-BE49-F238E27FC236}">
                <a16:creationId xmlns:a16="http://schemas.microsoft.com/office/drawing/2014/main" id="{49CD1A15-EC8C-48A4-948E-18DA78F86FC3}"/>
              </a:ext>
            </a:extLst>
          </p:cNvPr>
          <p:cNvSpPr txBox="1"/>
          <p:nvPr/>
        </p:nvSpPr>
        <p:spPr>
          <a:xfrm>
            <a:off x="685800" y="5188059"/>
            <a:ext cx="9247038" cy="1815882"/>
          </a:xfrm>
          <a:prstGeom prst="rect">
            <a:avLst/>
          </a:prstGeom>
          <a:noFill/>
        </p:spPr>
        <p:txBody>
          <a:bodyPr wrap="square">
            <a:spAutoFit/>
          </a:bodyPr>
          <a:lstStyle/>
          <a:p>
            <a:r>
              <a:rPr lang="en-US" sz="2800" b="0" i="0" dirty="0">
                <a:solidFill>
                  <a:srgbClr val="201F1E"/>
                </a:solidFill>
                <a:effectLst/>
                <a:latin typeface="Segoe UI Historic" panose="020B0502040204020203" pitchFamily="34" charset="0"/>
                <a:ea typeface="Segoe UI Historic" panose="020B0502040204020203" pitchFamily="34" charset="0"/>
                <a:cs typeface="Segoe UI Historic" panose="020B0502040204020203" pitchFamily="34" charset="0"/>
              </a:rPr>
              <a:t>An </a:t>
            </a:r>
            <a:r>
              <a:rPr lang="en-US" sz="2800" dirty="0">
                <a:solidFill>
                  <a:srgbClr val="201F1E"/>
                </a:solidFill>
                <a:latin typeface="Segoe UI Historic" panose="020B0502040204020203" pitchFamily="34" charset="0"/>
                <a:ea typeface="Segoe UI Historic" panose="020B0502040204020203" pitchFamily="34" charset="0"/>
                <a:cs typeface="Segoe UI Historic" panose="020B0502040204020203" pitchFamily="34" charset="0"/>
              </a:rPr>
              <a:t>a</a:t>
            </a:r>
            <a:r>
              <a:rPr lang="en-US" sz="2800" b="0" i="0" dirty="0">
                <a:solidFill>
                  <a:srgbClr val="201F1E"/>
                </a:solidFill>
                <a:effectLst/>
                <a:latin typeface="Segoe UI Historic" panose="020B0502040204020203" pitchFamily="34" charset="0"/>
                <a:ea typeface="Segoe UI Historic" panose="020B0502040204020203" pitchFamily="34" charset="0"/>
                <a:cs typeface="Segoe UI Historic" panose="020B0502040204020203" pitchFamily="34" charset="0"/>
              </a:rPr>
              <a:t>rtifact is “</a:t>
            </a:r>
            <a:r>
              <a:rPr lang="en-US" sz="2800" b="1" dirty="0">
                <a:latin typeface="Segoe UI Historic" panose="020B0502040204020203" pitchFamily="34" charset="0"/>
                <a:ea typeface="Segoe UI Historic" panose="020B0502040204020203" pitchFamily="34" charset="0"/>
                <a:cs typeface="Segoe UI Historic" panose="020B0502040204020203" pitchFamily="34" charset="0"/>
              </a:rPr>
              <a:t>a man-made object: old or new.” Artifacts give us clues as to how people lived, what they may have believed in, and what they used in their environments.</a:t>
            </a:r>
            <a:endParaRPr lang="en-US" sz="2800" dirty="0">
              <a:latin typeface="Segoe UI Historic" panose="020B0502040204020203" pitchFamily="34" charset="0"/>
              <a:ea typeface="Segoe UI Historic" panose="020B0502040204020203" pitchFamily="34" charset="0"/>
              <a:cs typeface="Segoe UI Historic" panose="020B0502040204020203" pitchFamily="34" charset="0"/>
            </a:endParaRPr>
          </a:p>
          <a:p>
            <a:r>
              <a:rPr lang="en-US" sz="2800" b="0" i="0" dirty="0">
                <a:solidFill>
                  <a:srgbClr val="201F1E"/>
                </a:solidFill>
                <a:effectLst/>
                <a:latin typeface="Segoe UI Historic" panose="020B0502040204020203" pitchFamily="34" charset="0"/>
                <a:ea typeface="Segoe UI Historic" panose="020B0502040204020203" pitchFamily="34" charset="0"/>
                <a:cs typeface="Segoe UI Historic" panose="020B0502040204020203" pitchFamily="34" charset="0"/>
              </a:rPr>
              <a:t>. </a:t>
            </a:r>
            <a:endParaRPr lang="en-US" sz="280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4" name="Audio 3">
            <a:hlinkClick r:id="" action="ppaction://media"/>
            <a:extLst>
              <a:ext uri="{FF2B5EF4-FFF2-40B4-BE49-F238E27FC236}">
                <a16:creationId xmlns:a16="http://schemas.microsoft.com/office/drawing/2014/main" id="{E33C1F6E-3CC9-4BCF-9CE1-BB835DEAE8A9}"/>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287629593"/>
      </p:ext>
    </p:extLst>
  </p:cSld>
  <p:clrMapOvr>
    <a:masterClrMapping/>
  </p:clrMapOvr>
  <mc:AlternateContent xmlns:mc="http://schemas.openxmlformats.org/markup-compatibility/2006" xmlns:p14="http://schemas.microsoft.com/office/powerpoint/2010/main">
    <mc:Choice Requires="p14">
      <p:transition spd="slow" p14:dur="2000" advTm="30130"/>
    </mc:Choice>
    <mc:Fallback xmlns="">
      <p:transition spd="slow" advTm="30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824984" y="400811"/>
            <a:ext cx="5469711" cy="5582412"/>
          </a:xfrm>
          <a:prstGeom prst="rect">
            <a:avLst/>
          </a:prstGeom>
          <a:blipFill>
            <a:blip r:embed="rId5" cstate="print"/>
            <a:stretch>
              <a:fillRect/>
            </a:stretch>
          </a:blipFill>
        </p:spPr>
        <p:txBody>
          <a:bodyPr wrap="square" lIns="0" tIns="0" rIns="0" bIns="0" rtlCol="0"/>
          <a:lstStyle/>
          <a:p>
            <a:endParaRPr/>
          </a:p>
        </p:txBody>
      </p:sp>
      <p:sp>
        <p:nvSpPr>
          <p:cNvPr id="3" name="object 3"/>
          <p:cNvSpPr txBox="1"/>
          <p:nvPr/>
        </p:nvSpPr>
        <p:spPr>
          <a:xfrm>
            <a:off x="457200" y="1691782"/>
            <a:ext cx="4191000" cy="4765407"/>
          </a:xfrm>
          <a:prstGeom prst="rect">
            <a:avLst/>
          </a:prstGeom>
        </p:spPr>
        <p:txBody>
          <a:bodyPr vert="horz" wrap="square" lIns="0" tIns="12700" rIns="0" bIns="0" rtlCol="0">
            <a:spAutoFit/>
          </a:bodyPr>
          <a:lstStyle/>
          <a:p>
            <a:pPr marL="12700" marR="513715">
              <a:lnSpc>
                <a:spcPct val="100000"/>
              </a:lnSpc>
              <a:spcBef>
                <a:spcPts val="100"/>
              </a:spcBef>
            </a:pPr>
            <a:r>
              <a:rPr sz="4400" b="1" spc="-5" dirty="0">
                <a:latin typeface="Segoe UI Historic" panose="020B0502040204020203" pitchFamily="34" charset="0"/>
                <a:ea typeface="Segoe UI Historic" panose="020B0502040204020203" pitchFamily="34" charset="0"/>
                <a:cs typeface="Segoe UI Historic" panose="020B0502040204020203" pitchFamily="34" charset="0"/>
              </a:rPr>
              <a:t>Can </a:t>
            </a:r>
            <a:r>
              <a:rPr sz="4400" b="1" dirty="0">
                <a:latin typeface="Segoe UI Historic" panose="020B0502040204020203" pitchFamily="34" charset="0"/>
                <a:ea typeface="Segoe UI Historic" panose="020B0502040204020203" pitchFamily="34" charset="0"/>
                <a:cs typeface="Segoe UI Historic" panose="020B0502040204020203" pitchFamily="34" charset="0"/>
              </a:rPr>
              <a:t>you</a:t>
            </a:r>
            <a:r>
              <a:rPr lang="en-US" sz="4400" b="1" dirty="0">
                <a:latin typeface="Segoe UI Historic" panose="020B0502040204020203" pitchFamily="34" charset="0"/>
                <a:ea typeface="Segoe UI Historic" panose="020B0502040204020203" pitchFamily="34" charset="0"/>
                <a:cs typeface="Segoe UI Historic" panose="020B0502040204020203" pitchFamily="34" charset="0"/>
              </a:rPr>
              <a:t> </a:t>
            </a:r>
            <a:r>
              <a:rPr sz="4400" b="1" dirty="0">
                <a:latin typeface="Segoe UI Historic" panose="020B0502040204020203" pitchFamily="34" charset="0"/>
                <a:ea typeface="Segoe UI Historic" panose="020B0502040204020203" pitchFamily="34" charset="0"/>
                <a:cs typeface="Segoe UI Historic" panose="020B0502040204020203" pitchFamily="34" charset="0"/>
              </a:rPr>
              <a:t>guess </a:t>
            </a:r>
            <a:r>
              <a:rPr sz="4400" b="1" spc="-5" dirty="0">
                <a:latin typeface="Segoe UI Historic" panose="020B0502040204020203" pitchFamily="34" charset="0"/>
                <a:ea typeface="Segoe UI Historic" panose="020B0502040204020203" pitchFamily="34" charset="0"/>
                <a:cs typeface="Segoe UI Historic" panose="020B0502040204020203" pitchFamily="34" charset="0"/>
              </a:rPr>
              <a:t>what </a:t>
            </a:r>
            <a:r>
              <a:rPr sz="4400" b="1" dirty="0">
                <a:latin typeface="Segoe UI Historic" panose="020B0502040204020203" pitchFamily="34" charset="0"/>
                <a:ea typeface="Segoe UI Historic" panose="020B0502040204020203" pitchFamily="34" charset="0"/>
                <a:cs typeface="Segoe UI Historic" panose="020B0502040204020203" pitchFamily="34" charset="0"/>
              </a:rPr>
              <a:t>the following items</a:t>
            </a:r>
            <a:r>
              <a:rPr sz="4400" b="1" spc="-90" dirty="0">
                <a:latin typeface="Segoe UI Historic" panose="020B0502040204020203" pitchFamily="34" charset="0"/>
                <a:ea typeface="Segoe UI Historic" panose="020B0502040204020203" pitchFamily="34" charset="0"/>
                <a:cs typeface="Segoe UI Historic" panose="020B0502040204020203" pitchFamily="34" charset="0"/>
              </a:rPr>
              <a:t> </a:t>
            </a:r>
            <a:r>
              <a:rPr sz="4400" b="1" dirty="0">
                <a:latin typeface="Segoe UI Historic" panose="020B0502040204020203" pitchFamily="34" charset="0"/>
                <a:ea typeface="Segoe UI Historic" panose="020B0502040204020203" pitchFamily="34" charset="0"/>
                <a:cs typeface="Segoe UI Historic" panose="020B0502040204020203" pitchFamily="34" charset="0"/>
              </a:rPr>
              <a:t>are </a:t>
            </a:r>
            <a:endParaRPr lang="en-US" sz="4400" b="1" dirty="0">
              <a:latin typeface="Segoe UI Historic" panose="020B0502040204020203" pitchFamily="34" charset="0"/>
              <a:ea typeface="Segoe UI Historic" panose="020B0502040204020203" pitchFamily="34" charset="0"/>
              <a:cs typeface="Segoe UI Historic" panose="020B0502040204020203" pitchFamily="34" charset="0"/>
            </a:endParaRPr>
          </a:p>
          <a:p>
            <a:pPr marL="12700" marR="513715">
              <a:lnSpc>
                <a:spcPct val="100000"/>
              </a:lnSpc>
              <a:spcBef>
                <a:spcPts val="100"/>
              </a:spcBef>
            </a:pPr>
            <a:r>
              <a:rPr lang="en-US" sz="4400" b="1" dirty="0">
                <a:latin typeface="Segoe UI Historic" panose="020B0502040204020203" pitchFamily="34" charset="0"/>
                <a:ea typeface="Segoe UI Historic" panose="020B0502040204020203" pitchFamily="34" charset="0"/>
                <a:cs typeface="Segoe UI Historic" panose="020B0502040204020203" pitchFamily="34" charset="0"/>
              </a:rPr>
              <a:t>o</a:t>
            </a:r>
            <a:r>
              <a:rPr sz="4400" b="1" dirty="0">
                <a:latin typeface="Segoe UI Historic" panose="020B0502040204020203" pitchFamily="34" charset="0"/>
                <a:ea typeface="Segoe UI Historic" panose="020B0502040204020203" pitchFamily="34" charset="0"/>
                <a:cs typeface="Segoe UI Historic" panose="020B0502040204020203" pitchFamily="34" charset="0"/>
              </a:rPr>
              <a:t>r</a:t>
            </a:r>
            <a:endParaRPr sz="4400" dirty="0">
              <a:latin typeface="Segoe UI Historic" panose="020B0502040204020203" pitchFamily="34" charset="0"/>
              <a:ea typeface="Segoe UI Historic" panose="020B0502040204020203" pitchFamily="34" charset="0"/>
              <a:cs typeface="Segoe UI Historic" panose="020B0502040204020203" pitchFamily="34" charset="0"/>
            </a:endParaRPr>
          </a:p>
          <a:p>
            <a:pPr marL="12700" marR="5080">
              <a:lnSpc>
                <a:spcPct val="100000"/>
              </a:lnSpc>
              <a:spcBef>
                <a:spcPts val="5"/>
              </a:spcBef>
              <a:tabLst>
                <a:tab pos="1733550" algn="l"/>
              </a:tabLst>
            </a:pPr>
            <a:r>
              <a:rPr sz="4400" b="1" dirty="0">
                <a:latin typeface="Segoe UI Historic" panose="020B0502040204020203" pitchFamily="34" charset="0"/>
                <a:ea typeface="Segoe UI Historic" panose="020B0502040204020203" pitchFamily="34" charset="0"/>
                <a:cs typeface="Segoe UI Historic" panose="020B0502040204020203" pitchFamily="34" charset="0"/>
              </a:rPr>
              <a:t>how they w</a:t>
            </a:r>
            <a:r>
              <a:rPr sz="4400" b="1" spc="-5" dirty="0">
                <a:latin typeface="Segoe UI Historic" panose="020B0502040204020203" pitchFamily="34" charset="0"/>
                <a:ea typeface="Segoe UI Historic" panose="020B0502040204020203" pitchFamily="34" charset="0"/>
                <a:cs typeface="Segoe UI Historic" panose="020B0502040204020203" pitchFamily="34" charset="0"/>
              </a:rPr>
              <a:t>er</a:t>
            </a:r>
            <a:r>
              <a:rPr sz="4400" b="1" dirty="0">
                <a:latin typeface="Segoe UI Historic" panose="020B0502040204020203" pitchFamily="34" charset="0"/>
                <a:ea typeface="Segoe UI Historic" panose="020B0502040204020203" pitchFamily="34" charset="0"/>
                <a:cs typeface="Segoe UI Historic" panose="020B0502040204020203" pitchFamily="34" charset="0"/>
              </a:rPr>
              <a:t>e</a:t>
            </a:r>
            <a:r>
              <a:rPr lang="en-US" sz="4400" b="1" dirty="0">
                <a:latin typeface="Segoe UI Historic" panose="020B0502040204020203" pitchFamily="34" charset="0"/>
                <a:ea typeface="Segoe UI Historic" panose="020B0502040204020203" pitchFamily="34" charset="0"/>
                <a:cs typeface="Segoe UI Historic" panose="020B0502040204020203" pitchFamily="34" charset="0"/>
              </a:rPr>
              <a:t> </a:t>
            </a:r>
            <a:r>
              <a:rPr sz="4400" b="1" dirty="0">
                <a:latin typeface="Segoe UI Historic" panose="020B0502040204020203" pitchFamily="34" charset="0"/>
                <a:ea typeface="Segoe UI Historic" panose="020B0502040204020203" pitchFamily="34" charset="0"/>
                <a:cs typeface="Segoe UI Historic" panose="020B0502040204020203" pitchFamily="34" charset="0"/>
              </a:rPr>
              <a:t>used?</a:t>
            </a:r>
            <a:endParaRPr sz="440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4" name="object 4"/>
          <p:cNvSpPr/>
          <p:nvPr/>
        </p:nvSpPr>
        <p:spPr>
          <a:xfrm>
            <a:off x="9939528" y="5119115"/>
            <a:ext cx="1909572" cy="1476756"/>
          </a:xfrm>
          <a:prstGeom prst="rect">
            <a:avLst/>
          </a:prstGeom>
          <a:blipFill>
            <a:blip r:embed="rId6" cstate="print"/>
            <a:stretch>
              <a:fillRect/>
            </a:stretch>
          </a:blipFill>
        </p:spPr>
        <p:txBody>
          <a:bodyPr wrap="square" lIns="0" tIns="0" rIns="0" bIns="0" rtlCol="0"/>
          <a:lstStyle/>
          <a:p>
            <a:endParaRPr/>
          </a:p>
        </p:txBody>
      </p:sp>
      <p:pic>
        <p:nvPicPr>
          <p:cNvPr id="5" name="Audio 4">
            <a:hlinkClick r:id="" action="ppaction://media"/>
            <a:extLst>
              <a:ext uri="{FF2B5EF4-FFF2-40B4-BE49-F238E27FC236}">
                <a16:creationId xmlns:a16="http://schemas.microsoft.com/office/drawing/2014/main" id="{302D3857-5372-4E92-846A-D73F729CF8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540"/>
    </mc:Choice>
    <mc:Fallback xmlns="">
      <p:transition spd="slow" advTm="25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oy in park holding magnifying glass to eye with friends">
            <a:extLst>
              <a:ext uri="{FF2B5EF4-FFF2-40B4-BE49-F238E27FC236}">
                <a16:creationId xmlns:a16="http://schemas.microsoft.com/office/drawing/2014/main" id="{F1CD1A12-F1BA-43DB-932D-0AA05635B7F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298" b="9091"/>
          <a:stretch/>
        </p:blipFill>
        <p:spPr>
          <a:xfrm>
            <a:off x="20" y="10"/>
            <a:ext cx="7836175" cy="6857990"/>
          </a:xfrm>
          <a:prstGeom prst="rect">
            <a:avLst/>
          </a:prstGeom>
        </p:spPr>
      </p:pic>
      <p:sp>
        <p:nvSpPr>
          <p:cNvPr id="3" name="TextBox 2">
            <a:extLst>
              <a:ext uri="{FF2B5EF4-FFF2-40B4-BE49-F238E27FC236}">
                <a16:creationId xmlns:a16="http://schemas.microsoft.com/office/drawing/2014/main" id="{D246033F-6F64-48EF-9933-E223EC3CA227}"/>
              </a:ext>
            </a:extLst>
          </p:cNvPr>
          <p:cNvSpPr txBox="1"/>
          <p:nvPr/>
        </p:nvSpPr>
        <p:spPr>
          <a:xfrm>
            <a:off x="7836195" y="1551501"/>
            <a:ext cx="4404360" cy="3928172"/>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000" b="1" dirty="0">
                <a:latin typeface="Segoe UI Historic" panose="020B0502040204020203" pitchFamily="34" charset="0"/>
                <a:ea typeface="Segoe UI Historic" panose="020B0502040204020203" pitchFamily="34" charset="0"/>
                <a:cs typeface="Segoe UI Historic" panose="020B0502040204020203" pitchFamily="34" charset="0"/>
              </a:rPr>
              <a:t>Look closely.         </a:t>
            </a:r>
            <a:r>
              <a:rPr lang="en-US" sz="4000" dirty="0">
                <a:latin typeface="Segoe UI Historic" panose="020B0502040204020203" pitchFamily="34" charset="0"/>
                <a:ea typeface="Segoe UI Historic" panose="020B0502040204020203" pitchFamily="34" charset="0"/>
                <a:cs typeface="Segoe UI Historic" panose="020B0502040204020203" pitchFamily="34" charset="0"/>
              </a:rPr>
              <a:t>The images will give you a clue about the artifacts. What can you </a:t>
            </a:r>
            <a:r>
              <a:rPr lang="en-US" sz="4000" b="1" dirty="0">
                <a:latin typeface="Segoe UI Historic" panose="020B0502040204020203" pitchFamily="34" charset="0"/>
                <a:ea typeface="Segoe UI Historic" panose="020B0502040204020203" pitchFamily="34" charset="0"/>
                <a:cs typeface="Segoe UI Historic" panose="020B0502040204020203" pitchFamily="34" charset="0"/>
              </a:rPr>
              <a:t>conclude</a:t>
            </a:r>
            <a:r>
              <a:rPr lang="en-US" sz="4000" dirty="0">
                <a:latin typeface="Segoe UI Historic" panose="020B0502040204020203" pitchFamily="34" charset="0"/>
                <a:ea typeface="Segoe UI Historic" panose="020B0502040204020203" pitchFamily="34" charset="0"/>
                <a:cs typeface="Segoe UI Historic" panose="020B0502040204020203" pitchFamily="34" charset="0"/>
              </a:rPr>
              <a:t> or</a:t>
            </a:r>
            <a:r>
              <a:rPr lang="en-US" sz="4000" b="1" dirty="0">
                <a:latin typeface="Segoe UI Historic" panose="020B0502040204020203" pitchFamily="34" charset="0"/>
                <a:ea typeface="Segoe UI Historic" panose="020B0502040204020203" pitchFamily="34" charset="0"/>
                <a:cs typeface="Segoe UI Historic" panose="020B0502040204020203" pitchFamily="34" charset="0"/>
              </a:rPr>
              <a:t> infer</a:t>
            </a:r>
            <a:r>
              <a:rPr lang="en-US" sz="4000" dirty="0">
                <a:latin typeface="Segoe UI Historic" panose="020B0502040204020203" pitchFamily="34" charset="0"/>
                <a:ea typeface="Segoe UI Historic" panose="020B0502040204020203" pitchFamily="34" charset="0"/>
                <a:cs typeface="Segoe UI Historic" panose="020B0502040204020203" pitchFamily="34" charset="0"/>
              </a:rPr>
              <a:t> from the visual clues?</a:t>
            </a:r>
          </a:p>
        </p:txBody>
      </p:sp>
      <p:sp>
        <p:nvSpPr>
          <p:cNvPr id="6" name="object 5">
            <a:extLst>
              <a:ext uri="{FF2B5EF4-FFF2-40B4-BE49-F238E27FC236}">
                <a16:creationId xmlns:a16="http://schemas.microsoft.com/office/drawing/2014/main" id="{BC4CE932-BC56-4CDD-B61E-CB0D98FED20B}"/>
              </a:ext>
            </a:extLst>
          </p:cNvPr>
          <p:cNvSpPr/>
          <p:nvPr/>
        </p:nvSpPr>
        <p:spPr>
          <a:xfrm>
            <a:off x="9875148" y="5479673"/>
            <a:ext cx="1735974" cy="1388453"/>
          </a:xfrm>
          <a:prstGeom prst="rect">
            <a:avLst/>
          </a:prstGeom>
          <a:blipFill>
            <a:blip r:embed="rId6" cstate="print"/>
            <a:stretch>
              <a:fillRect/>
            </a:stretch>
          </a:blipFill>
        </p:spPr>
        <p:txBody>
          <a:bodyPr wrap="square" lIns="0" tIns="0" rIns="0" bIns="0" rtlCol="0"/>
          <a:lstStyle/>
          <a:p>
            <a:endParaRPr/>
          </a:p>
        </p:txBody>
      </p:sp>
      <p:pic>
        <p:nvPicPr>
          <p:cNvPr id="2" name="Audio 1">
            <a:hlinkClick r:id="" action="ppaction://media"/>
            <a:extLst>
              <a:ext uri="{FF2B5EF4-FFF2-40B4-BE49-F238E27FC236}">
                <a16:creationId xmlns:a16="http://schemas.microsoft.com/office/drawing/2014/main" id="{B30A2868-6671-4976-88F8-BD28241B71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16943271"/>
      </p:ext>
    </p:extLst>
  </p:cSld>
  <p:clrMapOvr>
    <a:masterClrMapping/>
  </p:clrMapOvr>
  <mc:AlternateContent xmlns:mc="http://schemas.openxmlformats.org/markup-compatibility/2006" xmlns:p14="http://schemas.microsoft.com/office/powerpoint/2010/main">
    <mc:Choice Requires="p14">
      <p:transition spd="slow" p14:dur="2000" advTm="29744"/>
    </mc:Choice>
    <mc:Fallback xmlns="">
      <p:transition spd="slow" advTm="29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C6FAD9-FA7D-4499-92B8-7AF9DD299F4B}"/>
              </a:ext>
            </a:extLst>
          </p:cNvPr>
          <p:cNvSpPr txBox="1"/>
          <p:nvPr/>
        </p:nvSpPr>
        <p:spPr>
          <a:xfrm>
            <a:off x="3962400" y="685800"/>
            <a:ext cx="3962400" cy="830997"/>
          </a:xfrm>
          <a:prstGeom prst="rect">
            <a:avLst/>
          </a:prstGeom>
          <a:noFill/>
        </p:spPr>
        <p:txBody>
          <a:bodyPr wrap="square" rtlCol="0">
            <a:spAutoFit/>
          </a:bodyPr>
          <a:lstStyle/>
          <a:p>
            <a:r>
              <a:rPr lang="en-US" sz="4800" dirty="0">
                <a:latin typeface="Segoe UI Historic" panose="020B0502040204020203" pitchFamily="34" charset="0"/>
                <a:ea typeface="Segoe UI Historic" panose="020B0502040204020203" pitchFamily="34" charset="0"/>
                <a:cs typeface="Segoe UI Historic" panose="020B0502040204020203" pitchFamily="34" charset="0"/>
              </a:rPr>
              <a:t>Let’s Practice!</a:t>
            </a:r>
          </a:p>
        </p:txBody>
      </p:sp>
      <p:sp>
        <p:nvSpPr>
          <p:cNvPr id="4" name="TextBox 3">
            <a:extLst>
              <a:ext uri="{FF2B5EF4-FFF2-40B4-BE49-F238E27FC236}">
                <a16:creationId xmlns:a16="http://schemas.microsoft.com/office/drawing/2014/main" id="{9E628DE8-BC9D-49FB-8F6F-912EAE23C529}"/>
              </a:ext>
            </a:extLst>
          </p:cNvPr>
          <p:cNvSpPr txBox="1"/>
          <p:nvPr/>
        </p:nvSpPr>
        <p:spPr>
          <a:xfrm>
            <a:off x="6172200" y="2242066"/>
            <a:ext cx="5029200" cy="1200329"/>
          </a:xfrm>
          <a:prstGeom prst="rect">
            <a:avLst/>
          </a:prstGeom>
          <a:noFill/>
        </p:spPr>
        <p:txBody>
          <a:bodyPr wrap="square" rtlCol="0">
            <a:spAutoFit/>
          </a:bodyPr>
          <a:lstStyle/>
          <a:p>
            <a:r>
              <a:rPr lang="en-US" b="1" dirty="0">
                <a:latin typeface="Segoe UI Historic" panose="020B0502040204020203" pitchFamily="34" charset="0"/>
                <a:ea typeface="Segoe UI Historic" panose="020B0502040204020203" pitchFamily="34" charset="0"/>
                <a:cs typeface="Segoe UI Historic" panose="020B0502040204020203" pitchFamily="34" charset="0"/>
              </a:rPr>
              <a:t>1. DESCRIBE THE ARTIFACT</a:t>
            </a:r>
            <a:r>
              <a:rPr lang="en-US" dirty="0">
                <a:latin typeface="Segoe UI Historic" panose="020B0502040204020203" pitchFamily="34" charset="0"/>
                <a:ea typeface="Segoe UI Historic" panose="020B0502040204020203" pitchFamily="34" charset="0"/>
                <a:cs typeface="Segoe UI Historic" panose="020B0502040204020203" pitchFamily="34" charset="0"/>
              </a:rPr>
              <a:t>-Can you describe the different parts of this object?</a:t>
            </a:r>
          </a:p>
          <a:p>
            <a:endParaRPr lang="en-US" dirty="0"/>
          </a:p>
          <a:p>
            <a:endParaRPr lang="en-US" dirty="0"/>
          </a:p>
        </p:txBody>
      </p:sp>
      <p:sp>
        <p:nvSpPr>
          <p:cNvPr id="5" name="TextBox 4">
            <a:extLst>
              <a:ext uri="{FF2B5EF4-FFF2-40B4-BE49-F238E27FC236}">
                <a16:creationId xmlns:a16="http://schemas.microsoft.com/office/drawing/2014/main" id="{B6A8ECEE-8A83-40BE-A2C5-2A37352514AF}"/>
              </a:ext>
            </a:extLst>
          </p:cNvPr>
          <p:cNvSpPr txBox="1"/>
          <p:nvPr/>
        </p:nvSpPr>
        <p:spPr>
          <a:xfrm>
            <a:off x="2860040" y="6170810"/>
            <a:ext cx="5181600" cy="738664"/>
          </a:xfrm>
          <a:prstGeom prst="rect">
            <a:avLst/>
          </a:prstGeom>
          <a:noFill/>
        </p:spPr>
        <p:txBody>
          <a:bodyPr wrap="square" rtlCol="0">
            <a:spAutoFit/>
          </a:bodyPr>
          <a:lstStyle/>
          <a:p>
            <a:r>
              <a:rPr lang="en-US" sz="2400" dirty="0">
                <a:latin typeface="Segoe UI Historic" panose="020B0502040204020203" pitchFamily="34" charset="0"/>
                <a:ea typeface="Segoe UI Historic" panose="020B0502040204020203" pitchFamily="34" charset="0"/>
                <a:cs typeface="Segoe UI Historic" panose="020B0502040204020203" pitchFamily="34" charset="0"/>
              </a:rPr>
              <a:t>What is your guess or conclusion? </a:t>
            </a:r>
          </a:p>
          <a:p>
            <a:endParaRPr lang="en-US" dirty="0"/>
          </a:p>
        </p:txBody>
      </p:sp>
      <p:pic>
        <p:nvPicPr>
          <p:cNvPr id="3074" name="Picture 2" descr="Model 500 telephone - Wikipedia">
            <a:extLst>
              <a:ext uri="{FF2B5EF4-FFF2-40B4-BE49-F238E27FC236}">
                <a16:creationId xmlns:a16="http://schemas.microsoft.com/office/drawing/2014/main" id="{25D2017C-215B-4446-A042-C5A9F659D4F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2600" y="2325469"/>
            <a:ext cx="3698240" cy="3200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4AE6A6A-92EB-4713-9135-715520A2ED01}"/>
              </a:ext>
            </a:extLst>
          </p:cNvPr>
          <p:cNvSpPr txBox="1"/>
          <p:nvPr/>
        </p:nvSpPr>
        <p:spPr>
          <a:xfrm>
            <a:off x="6192644" y="3014073"/>
            <a:ext cx="4495800" cy="1200329"/>
          </a:xfrm>
          <a:prstGeom prst="rect">
            <a:avLst/>
          </a:prstGeom>
          <a:noFill/>
        </p:spPr>
        <p:txBody>
          <a:bodyPr wrap="square" rtlCol="0">
            <a:spAutoFit/>
          </a:bodyPr>
          <a:lstStyle/>
          <a:p>
            <a:r>
              <a:rPr lang="en-US" b="1" dirty="0">
                <a:latin typeface="Segoe UI Historic" panose="020B0502040204020203" pitchFamily="34" charset="0"/>
                <a:ea typeface="Segoe UI Historic" panose="020B0502040204020203" pitchFamily="34" charset="0"/>
                <a:cs typeface="Segoe UI Historic" panose="020B0502040204020203" pitchFamily="34" charset="0"/>
              </a:rPr>
              <a:t>2. ANALYZE ITS PURPOSE</a:t>
            </a:r>
            <a:r>
              <a:rPr lang="en-US" dirty="0">
                <a:latin typeface="Segoe UI Historic" panose="020B0502040204020203" pitchFamily="34" charset="0"/>
                <a:ea typeface="Segoe UI Historic" panose="020B0502040204020203" pitchFamily="34" charset="0"/>
                <a:cs typeface="Segoe UI Historic" panose="020B0502040204020203" pitchFamily="34" charset="0"/>
              </a:rPr>
              <a:t> How do you think this was used? What are the different parts?</a:t>
            </a:r>
          </a:p>
          <a:p>
            <a:endParaRPr lang="en-US" dirty="0"/>
          </a:p>
        </p:txBody>
      </p:sp>
      <p:sp>
        <p:nvSpPr>
          <p:cNvPr id="7" name="TextBox 6">
            <a:extLst>
              <a:ext uri="{FF2B5EF4-FFF2-40B4-BE49-F238E27FC236}">
                <a16:creationId xmlns:a16="http://schemas.microsoft.com/office/drawing/2014/main" id="{3D080B46-F533-4CE9-A3E9-458DB9C921B6}"/>
              </a:ext>
            </a:extLst>
          </p:cNvPr>
          <p:cNvSpPr txBox="1"/>
          <p:nvPr/>
        </p:nvSpPr>
        <p:spPr>
          <a:xfrm>
            <a:off x="6253356" y="4073171"/>
            <a:ext cx="4267200" cy="923330"/>
          </a:xfrm>
          <a:prstGeom prst="rect">
            <a:avLst/>
          </a:prstGeom>
          <a:noFill/>
        </p:spPr>
        <p:txBody>
          <a:bodyPr wrap="square" rtlCol="0">
            <a:spAutoFit/>
          </a:bodyPr>
          <a:lstStyle/>
          <a:p>
            <a:r>
              <a:rPr lang="en-US" b="1" dirty="0">
                <a:latin typeface="Segoe UI Historic" panose="020B0502040204020203" pitchFamily="34" charset="0"/>
                <a:ea typeface="Segoe UI Historic" panose="020B0502040204020203" pitchFamily="34" charset="0"/>
                <a:cs typeface="Segoe UI Historic" panose="020B0502040204020203" pitchFamily="34" charset="0"/>
              </a:rPr>
              <a:t>3. TELL ITS SOURCE</a:t>
            </a:r>
            <a:r>
              <a:rPr lang="en-US" dirty="0">
                <a:latin typeface="Segoe UI Historic" panose="020B0502040204020203" pitchFamily="34" charset="0"/>
                <a:ea typeface="Segoe UI Historic" panose="020B0502040204020203" pitchFamily="34" charset="0"/>
                <a:cs typeface="Segoe UI Historic" panose="020B0502040204020203" pitchFamily="34" charset="0"/>
              </a:rPr>
              <a:t>-Who made this? Where would I find this?</a:t>
            </a:r>
          </a:p>
          <a:p>
            <a:endParaRPr lang="en-US" dirty="0"/>
          </a:p>
        </p:txBody>
      </p:sp>
      <p:sp>
        <p:nvSpPr>
          <p:cNvPr id="8" name="TextBox 7">
            <a:extLst>
              <a:ext uri="{FF2B5EF4-FFF2-40B4-BE49-F238E27FC236}">
                <a16:creationId xmlns:a16="http://schemas.microsoft.com/office/drawing/2014/main" id="{67B85136-5A1C-4DD3-8C31-71212FE4C57B}"/>
              </a:ext>
            </a:extLst>
          </p:cNvPr>
          <p:cNvSpPr txBox="1"/>
          <p:nvPr/>
        </p:nvSpPr>
        <p:spPr>
          <a:xfrm>
            <a:off x="6263578" y="4879538"/>
            <a:ext cx="4495800" cy="1200329"/>
          </a:xfrm>
          <a:prstGeom prst="rect">
            <a:avLst/>
          </a:prstGeom>
          <a:noFill/>
        </p:spPr>
        <p:txBody>
          <a:bodyPr wrap="square" rtlCol="0">
            <a:spAutoFit/>
          </a:bodyPr>
          <a:lstStyle/>
          <a:p>
            <a:r>
              <a:rPr lang="en-US" b="1" dirty="0">
                <a:latin typeface="Segoe UI Historic" panose="020B0502040204020203" pitchFamily="34" charset="0"/>
                <a:ea typeface="Segoe UI Historic" panose="020B0502040204020203" pitchFamily="34" charset="0"/>
                <a:cs typeface="Segoe UI Historic" panose="020B0502040204020203" pitchFamily="34" charset="0"/>
              </a:rPr>
              <a:t>4. EXPLAIN ITS MATERIALS</a:t>
            </a:r>
            <a:r>
              <a:rPr lang="en-US" dirty="0">
                <a:latin typeface="Segoe UI Historic" panose="020B0502040204020203" pitchFamily="34" charset="0"/>
                <a:ea typeface="Segoe UI Historic" panose="020B0502040204020203" pitchFamily="34" charset="0"/>
                <a:cs typeface="Segoe UI Historic" panose="020B0502040204020203" pitchFamily="34" charset="0"/>
              </a:rPr>
              <a:t>-What materials were used to make this object? Do we use those materials today? </a:t>
            </a:r>
          </a:p>
          <a:p>
            <a:endParaRPr lang="en-US" dirty="0"/>
          </a:p>
        </p:txBody>
      </p:sp>
      <p:sp>
        <p:nvSpPr>
          <p:cNvPr id="3" name="object 4">
            <a:extLst>
              <a:ext uri="{FF2B5EF4-FFF2-40B4-BE49-F238E27FC236}">
                <a16:creationId xmlns:a16="http://schemas.microsoft.com/office/drawing/2014/main" id="{E1BB020F-ECD5-421E-9AE2-76E038382635}"/>
              </a:ext>
            </a:extLst>
          </p:cNvPr>
          <p:cNvSpPr/>
          <p:nvPr/>
        </p:nvSpPr>
        <p:spPr>
          <a:xfrm>
            <a:off x="10125307" y="5705970"/>
            <a:ext cx="1377458" cy="1134000"/>
          </a:xfrm>
          <a:prstGeom prst="rect">
            <a:avLst/>
          </a:prstGeom>
          <a:blipFill>
            <a:blip r:embed="rId7" cstate="print"/>
            <a:stretch>
              <a:fillRect/>
            </a:stretch>
          </a:blipFill>
        </p:spPr>
        <p:txBody>
          <a:bodyPr wrap="square" lIns="0" tIns="0" rIns="0" bIns="0" rtlCol="0"/>
          <a:lstStyle/>
          <a:p>
            <a:endParaRPr/>
          </a:p>
        </p:txBody>
      </p:sp>
      <p:pic>
        <p:nvPicPr>
          <p:cNvPr id="11" name="Audio 10">
            <a:hlinkClick r:id="" action="ppaction://media"/>
            <a:extLst>
              <a:ext uri="{FF2B5EF4-FFF2-40B4-BE49-F238E27FC236}">
                <a16:creationId xmlns:a16="http://schemas.microsoft.com/office/drawing/2014/main" id="{91D5EB12-AD7C-4487-8379-807C2BCD3B3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757453034"/>
      </p:ext>
    </p:extLst>
  </p:cSld>
  <p:clrMapOvr>
    <a:masterClrMapping/>
  </p:clrMapOvr>
  <mc:AlternateContent xmlns:mc="http://schemas.openxmlformats.org/markup-compatibility/2006" xmlns:p14="http://schemas.microsoft.com/office/powerpoint/2010/main">
    <mc:Choice Requires="p14">
      <p:transition spd="slow" p14:dur="2000" advTm="50280"/>
    </mc:Choice>
    <mc:Fallback xmlns="">
      <p:transition spd="slow" advTm="50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1"/>
                </p:tgtEl>
              </p:cMediaNode>
            </p:audio>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
            <a:extLst>
              <a:ext uri="{FF2B5EF4-FFF2-40B4-BE49-F238E27FC236}">
                <a16:creationId xmlns:a16="http://schemas.microsoft.com/office/drawing/2014/main" id="{8847F3FD-2A55-4FBD-A971-E7600D22DEB1}"/>
              </a:ext>
            </a:extLst>
          </p:cNvPr>
          <p:cNvSpPr/>
          <p:nvPr/>
        </p:nvSpPr>
        <p:spPr>
          <a:xfrm>
            <a:off x="14606" y="1447800"/>
            <a:ext cx="6282562" cy="698500"/>
          </a:xfrm>
          <a:custGeom>
            <a:avLst/>
            <a:gdLst/>
            <a:ahLst/>
            <a:cxnLst/>
            <a:rect l="l" t="t" r="r" b="b"/>
            <a:pathLst>
              <a:path w="5855334" h="698500">
                <a:moveTo>
                  <a:pt x="0" y="697991"/>
                </a:moveTo>
                <a:lnTo>
                  <a:pt x="5855208" y="697991"/>
                </a:lnTo>
                <a:lnTo>
                  <a:pt x="5855208" y="0"/>
                </a:lnTo>
                <a:lnTo>
                  <a:pt x="0" y="0"/>
                </a:lnTo>
                <a:lnTo>
                  <a:pt x="0" y="697991"/>
                </a:lnTo>
                <a:close/>
              </a:path>
            </a:pathLst>
          </a:custGeom>
          <a:solidFill>
            <a:srgbClr val="0070C0"/>
          </a:solidFill>
          <a:ln>
            <a:solidFill>
              <a:srgbClr val="0070C0"/>
            </a:solidFill>
          </a:ln>
        </p:spPr>
        <p:txBody>
          <a:bodyPr wrap="square" lIns="0" tIns="0" rIns="0" bIns="0" rtlCol="0"/>
          <a:lstStyle/>
          <a:p>
            <a:endParaRPr/>
          </a:p>
        </p:txBody>
      </p:sp>
      <p:sp>
        <p:nvSpPr>
          <p:cNvPr id="2" name="object 2"/>
          <p:cNvSpPr/>
          <p:nvPr/>
        </p:nvSpPr>
        <p:spPr>
          <a:xfrm>
            <a:off x="6316217" y="1447038"/>
            <a:ext cx="5855335" cy="698500"/>
          </a:xfrm>
          <a:custGeom>
            <a:avLst/>
            <a:gdLst/>
            <a:ahLst/>
            <a:cxnLst/>
            <a:rect l="l" t="t" r="r" b="b"/>
            <a:pathLst>
              <a:path w="5855334" h="698500">
                <a:moveTo>
                  <a:pt x="0" y="697991"/>
                </a:moveTo>
                <a:lnTo>
                  <a:pt x="5855208" y="697991"/>
                </a:lnTo>
                <a:lnTo>
                  <a:pt x="5855208" y="0"/>
                </a:lnTo>
                <a:lnTo>
                  <a:pt x="0" y="0"/>
                </a:lnTo>
                <a:lnTo>
                  <a:pt x="0" y="697991"/>
                </a:lnTo>
                <a:close/>
              </a:path>
            </a:pathLst>
          </a:custGeom>
          <a:solidFill>
            <a:srgbClr val="EC7C30"/>
          </a:solidFill>
        </p:spPr>
        <p:txBody>
          <a:bodyPr wrap="square" lIns="0" tIns="0" rIns="0" bIns="0" rtlCol="0"/>
          <a:lstStyle/>
          <a:p>
            <a:endParaRPr/>
          </a:p>
        </p:txBody>
      </p:sp>
      <p:sp>
        <p:nvSpPr>
          <p:cNvPr id="3" name="object 3"/>
          <p:cNvSpPr/>
          <p:nvPr/>
        </p:nvSpPr>
        <p:spPr>
          <a:xfrm>
            <a:off x="6316217" y="1447038"/>
            <a:ext cx="5855335" cy="698500"/>
          </a:xfrm>
          <a:custGeom>
            <a:avLst/>
            <a:gdLst/>
            <a:ahLst/>
            <a:cxnLst/>
            <a:rect l="l" t="t" r="r" b="b"/>
            <a:pathLst>
              <a:path w="5855334" h="698500">
                <a:moveTo>
                  <a:pt x="0" y="697991"/>
                </a:moveTo>
                <a:lnTo>
                  <a:pt x="5855208" y="697991"/>
                </a:lnTo>
                <a:lnTo>
                  <a:pt x="5855208" y="0"/>
                </a:lnTo>
                <a:lnTo>
                  <a:pt x="0" y="0"/>
                </a:lnTo>
                <a:lnTo>
                  <a:pt x="0" y="697991"/>
                </a:lnTo>
                <a:close/>
              </a:path>
            </a:pathLst>
          </a:custGeom>
          <a:ln w="25908">
            <a:solidFill>
              <a:srgbClr val="EC7C30"/>
            </a:solidFill>
          </a:ln>
        </p:spPr>
        <p:txBody>
          <a:bodyPr wrap="square" lIns="0" tIns="0" rIns="0" bIns="0" rtlCol="0"/>
          <a:lstStyle/>
          <a:p>
            <a:endParaRPr/>
          </a:p>
        </p:txBody>
      </p:sp>
      <p:sp>
        <p:nvSpPr>
          <p:cNvPr id="4" name="object 4"/>
          <p:cNvSpPr txBox="1">
            <a:spLocks noGrp="1"/>
          </p:cNvSpPr>
          <p:nvPr>
            <p:ph type="title"/>
          </p:nvPr>
        </p:nvSpPr>
        <p:spPr>
          <a:xfrm>
            <a:off x="3850385" y="50341"/>
            <a:ext cx="6355080" cy="1109345"/>
          </a:xfrm>
          <a:prstGeom prst="rect">
            <a:avLst/>
          </a:prstGeom>
        </p:spPr>
        <p:txBody>
          <a:bodyPr vert="horz" wrap="square" lIns="0" tIns="93980" rIns="0" bIns="0" rtlCol="0">
            <a:spAutoFit/>
          </a:bodyPr>
          <a:lstStyle/>
          <a:p>
            <a:pPr marL="12700">
              <a:lnSpc>
                <a:spcPct val="100000"/>
              </a:lnSpc>
              <a:spcBef>
                <a:spcPts val="740"/>
              </a:spcBef>
            </a:pPr>
            <a:r>
              <a:rPr sz="4800" spc="-100" dirty="0">
                <a:solidFill>
                  <a:srgbClr val="006FC0"/>
                </a:solidFill>
                <a:latin typeface="Calibri"/>
                <a:cs typeface="Calibri"/>
              </a:rPr>
              <a:t>D.</a:t>
            </a:r>
            <a:r>
              <a:rPr sz="4800" spc="-100" dirty="0">
                <a:solidFill>
                  <a:srgbClr val="00AF50"/>
                </a:solidFill>
                <a:latin typeface="Calibri"/>
                <a:cs typeface="Calibri"/>
              </a:rPr>
              <a:t>A.</a:t>
            </a:r>
            <a:r>
              <a:rPr sz="4800" spc="-100" dirty="0">
                <a:solidFill>
                  <a:srgbClr val="E26C09"/>
                </a:solidFill>
                <a:latin typeface="Calibri"/>
                <a:cs typeface="Calibri"/>
              </a:rPr>
              <a:t>T.</a:t>
            </a:r>
            <a:r>
              <a:rPr sz="4800" spc="-100" dirty="0">
                <a:solidFill>
                  <a:srgbClr val="C00000"/>
                </a:solidFill>
                <a:latin typeface="Calibri"/>
                <a:cs typeface="Calibri"/>
              </a:rPr>
              <a:t>E. </a:t>
            </a:r>
            <a:r>
              <a:rPr sz="4800" spc="-5" dirty="0">
                <a:latin typeface="Calibri"/>
                <a:cs typeface="Calibri"/>
              </a:rPr>
              <a:t>Thinking</a:t>
            </a:r>
            <a:r>
              <a:rPr sz="4800" spc="30" dirty="0">
                <a:latin typeface="Calibri"/>
                <a:cs typeface="Calibri"/>
              </a:rPr>
              <a:t> </a:t>
            </a:r>
            <a:r>
              <a:rPr sz="4800" spc="-15" dirty="0">
                <a:latin typeface="Calibri"/>
                <a:cs typeface="Calibri"/>
              </a:rPr>
              <a:t>Routine</a:t>
            </a:r>
            <a:endParaRPr sz="4800" dirty="0">
              <a:latin typeface="Calibri"/>
              <a:cs typeface="Calibri"/>
            </a:endParaRPr>
          </a:p>
          <a:p>
            <a:pPr marL="1236980">
              <a:lnSpc>
                <a:spcPct val="100000"/>
              </a:lnSpc>
              <a:spcBef>
                <a:spcPts val="210"/>
              </a:spcBef>
            </a:pPr>
            <a:r>
              <a:rPr sz="1600" spc="-5" dirty="0">
                <a:latin typeface="Calibri"/>
                <a:cs typeface="Calibri"/>
              </a:rPr>
              <a:t>Making </a:t>
            </a:r>
            <a:r>
              <a:rPr sz="1600" spc="-10" dirty="0">
                <a:latin typeface="Calibri"/>
                <a:cs typeface="Calibri"/>
              </a:rPr>
              <a:t>your Thinking</a:t>
            </a:r>
            <a:r>
              <a:rPr sz="1600" spc="50" dirty="0">
                <a:latin typeface="Calibri"/>
                <a:cs typeface="Calibri"/>
              </a:rPr>
              <a:t> </a:t>
            </a:r>
            <a:r>
              <a:rPr sz="1600" spc="-5" dirty="0">
                <a:latin typeface="Calibri"/>
                <a:cs typeface="Calibri"/>
              </a:rPr>
              <a:t>Visible</a:t>
            </a:r>
            <a:endParaRPr sz="1600" dirty="0">
              <a:latin typeface="Calibri"/>
              <a:cs typeface="Calibri"/>
            </a:endParaRPr>
          </a:p>
        </p:txBody>
      </p:sp>
      <p:sp>
        <p:nvSpPr>
          <p:cNvPr id="5" name="object 5"/>
          <p:cNvSpPr txBox="1"/>
          <p:nvPr/>
        </p:nvSpPr>
        <p:spPr>
          <a:xfrm>
            <a:off x="1261617" y="2327528"/>
            <a:ext cx="3342004" cy="391160"/>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Calibri"/>
                <a:cs typeface="Calibri"/>
              </a:rPr>
              <a:t>Do </a:t>
            </a:r>
            <a:r>
              <a:rPr sz="2400" b="1" spc="-10" dirty="0">
                <a:latin typeface="Calibri"/>
                <a:cs typeface="Calibri"/>
              </a:rPr>
              <a:t>you </a:t>
            </a:r>
            <a:r>
              <a:rPr sz="2400" b="1" dirty="0">
                <a:latin typeface="Calibri"/>
                <a:cs typeface="Calibri"/>
              </a:rPr>
              <a:t>know </a:t>
            </a:r>
            <a:r>
              <a:rPr sz="2400" b="1" spc="-10" dirty="0">
                <a:latin typeface="Calibri"/>
                <a:cs typeface="Calibri"/>
              </a:rPr>
              <a:t>what </a:t>
            </a:r>
            <a:r>
              <a:rPr sz="2400" b="1" dirty="0">
                <a:latin typeface="Calibri"/>
                <a:cs typeface="Calibri"/>
              </a:rPr>
              <a:t>this</a:t>
            </a:r>
            <a:r>
              <a:rPr sz="2400" b="1" spc="-90" dirty="0">
                <a:latin typeface="Calibri"/>
                <a:cs typeface="Calibri"/>
              </a:rPr>
              <a:t> </a:t>
            </a:r>
            <a:r>
              <a:rPr sz="2400" b="1" dirty="0">
                <a:latin typeface="Calibri"/>
                <a:cs typeface="Calibri"/>
              </a:rPr>
              <a:t>is?</a:t>
            </a:r>
            <a:endParaRPr sz="2400">
              <a:latin typeface="Calibri"/>
              <a:cs typeface="Calibri"/>
            </a:endParaRPr>
          </a:p>
        </p:txBody>
      </p:sp>
      <p:sp>
        <p:nvSpPr>
          <p:cNvPr id="6" name="object 6"/>
          <p:cNvSpPr txBox="1"/>
          <p:nvPr/>
        </p:nvSpPr>
        <p:spPr>
          <a:xfrm>
            <a:off x="1261617" y="2936824"/>
            <a:ext cx="4156075" cy="391795"/>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Calibri"/>
                <a:cs typeface="Calibri"/>
              </a:rPr>
              <a:t>Do </a:t>
            </a:r>
            <a:r>
              <a:rPr sz="2400" b="1" spc="-10" dirty="0">
                <a:latin typeface="Calibri"/>
                <a:cs typeface="Calibri"/>
              </a:rPr>
              <a:t>you </a:t>
            </a:r>
            <a:r>
              <a:rPr sz="2400" b="1" dirty="0">
                <a:latin typeface="Calibri"/>
                <a:cs typeface="Calibri"/>
              </a:rPr>
              <a:t>know </a:t>
            </a:r>
            <a:r>
              <a:rPr sz="2400" b="1" spc="-10" dirty="0">
                <a:latin typeface="Calibri"/>
                <a:cs typeface="Calibri"/>
              </a:rPr>
              <a:t>what </a:t>
            </a:r>
            <a:r>
              <a:rPr sz="2400" b="1" spc="-5" dirty="0">
                <a:latin typeface="Calibri"/>
                <a:cs typeface="Calibri"/>
              </a:rPr>
              <a:t>this </a:t>
            </a:r>
            <a:r>
              <a:rPr sz="2400" b="1" dirty="0">
                <a:latin typeface="Calibri"/>
                <a:cs typeface="Calibri"/>
              </a:rPr>
              <a:t>is</a:t>
            </a:r>
            <a:r>
              <a:rPr sz="2400" b="1" spc="-30" dirty="0">
                <a:latin typeface="Calibri"/>
                <a:cs typeface="Calibri"/>
              </a:rPr>
              <a:t> </a:t>
            </a:r>
            <a:r>
              <a:rPr sz="2400" b="1" spc="-5" dirty="0">
                <a:latin typeface="Calibri"/>
                <a:cs typeface="Calibri"/>
              </a:rPr>
              <a:t>called?</a:t>
            </a:r>
            <a:endParaRPr sz="2400">
              <a:latin typeface="Calibri"/>
              <a:cs typeface="Calibri"/>
            </a:endParaRPr>
          </a:p>
        </p:txBody>
      </p:sp>
      <p:sp>
        <p:nvSpPr>
          <p:cNvPr id="8" name="object 8"/>
          <p:cNvSpPr txBox="1"/>
          <p:nvPr/>
        </p:nvSpPr>
        <p:spPr>
          <a:xfrm>
            <a:off x="1319530" y="4822952"/>
            <a:ext cx="4175125" cy="391160"/>
          </a:xfrm>
          <a:prstGeom prst="rect">
            <a:avLst/>
          </a:prstGeom>
        </p:spPr>
        <p:txBody>
          <a:bodyPr vert="horz" wrap="square" lIns="0" tIns="12700" rIns="0" bIns="0" rtlCol="0">
            <a:spAutoFit/>
          </a:bodyPr>
          <a:lstStyle/>
          <a:p>
            <a:pPr marL="12700">
              <a:lnSpc>
                <a:spcPct val="100000"/>
              </a:lnSpc>
              <a:spcBef>
                <a:spcPts val="100"/>
              </a:spcBef>
            </a:pPr>
            <a:r>
              <a:rPr sz="2400" b="1" dirty="0">
                <a:latin typeface="Calibri"/>
                <a:cs typeface="Calibri"/>
              </a:rPr>
              <a:t>How do </a:t>
            </a:r>
            <a:r>
              <a:rPr sz="2400" b="1" spc="-10" dirty="0">
                <a:latin typeface="Calibri"/>
                <a:cs typeface="Calibri"/>
              </a:rPr>
              <a:t>you </a:t>
            </a:r>
            <a:r>
              <a:rPr sz="2400" b="1" spc="-5" dirty="0">
                <a:latin typeface="Calibri"/>
                <a:cs typeface="Calibri"/>
              </a:rPr>
              <a:t>think this </a:t>
            </a:r>
            <a:r>
              <a:rPr sz="2400" b="1" spc="-10" dirty="0">
                <a:latin typeface="Calibri"/>
                <a:cs typeface="Calibri"/>
              </a:rPr>
              <a:t>was</a:t>
            </a:r>
            <a:r>
              <a:rPr sz="2400" b="1" spc="-90" dirty="0">
                <a:latin typeface="Calibri"/>
                <a:cs typeface="Calibri"/>
              </a:rPr>
              <a:t> </a:t>
            </a:r>
            <a:r>
              <a:rPr sz="2400" b="1" dirty="0">
                <a:latin typeface="Calibri"/>
                <a:cs typeface="Calibri"/>
              </a:rPr>
              <a:t>used?</a:t>
            </a:r>
            <a:endParaRPr sz="2400">
              <a:latin typeface="Calibri"/>
              <a:cs typeface="Calibri"/>
            </a:endParaRPr>
          </a:p>
        </p:txBody>
      </p:sp>
      <p:sp>
        <p:nvSpPr>
          <p:cNvPr id="9" name="object 9"/>
          <p:cNvSpPr txBox="1"/>
          <p:nvPr/>
        </p:nvSpPr>
        <p:spPr>
          <a:xfrm>
            <a:off x="1319530" y="5432247"/>
            <a:ext cx="3382010" cy="391795"/>
          </a:xfrm>
          <a:prstGeom prst="rect">
            <a:avLst/>
          </a:prstGeom>
        </p:spPr>
        <p:txBody>
          <a:bodyPr vert="horz" wrap="square" lIns="0" tIns="12700" rIns="0" bIns="0" rtlCol="0">
            <a:spAutoFit/>
          </a:bodyPr>
          <a:lstStyle/>
          <a:p>
            <a:pPr marL="12700">
              <a:lnSpc>
                <a:spcPct val="100000"/>
              </a:lnSpc>
              <a:spcBef>
                <a:spcPts val="100"/>
              </a:spcBef>
            </a:pPr>
            <a:r>
              <a:rPr sz="2400" b="1" spc="-10" dirty="0">
                <a:latin typeface="Calibri"/>
                <a:cs typeface="Calibri"/>
              </a:rPr>
              <a:t>What might </a:t>
            </a:r>
            <a:r>
              <a:rPr sz="2400" b="1" dirty="0">
                <a:latin typeface="Calibri"/>
                <a:cs typeface="Calibri"/>
              </a:rPr>
              <a:t>I do </a:t>
            </a:r>
            <a:r>
              <a:rPr sz="2400" b="1" spc="-5" dirty="0">
                <a:latin typeface="Calibri"/>
                <a:cs typeface="Calibri"/>
              </a:rPr>
              <a:t>with</a:t>
            </a:r>
            <a:r>
              <a:rPr sz="2400" b="1" spc="-55" dirty="0">
                <a:latin typeface="Calibri"/>
                <a:cs typeface="Calibri"/>
              </a:rPr>
              <a:t> </a:t>
            </a:r>
            <a:r>
              <a:rPr sz="2400" b="1" spc="-5" dirty="0">
                <a:latin typeface="Calibri"/>
                <a:cs typeface="Calibri"/>
              </a:rPr>
              <a:t>this?</a:t>
            </a:r>
            <a:endParaRPr sz="2400">
              <a:latin typeface="Calibri"/>
              <a:cs typeface="Calibri"/>
            </a:endParaRPr>
          </a:p>
        </p:txBody>
      </p:sp>
      <p:sp>
        <p:nvSpPr>
          <p:cNvPr id="10" name="object 10"/>
          <p:cNvSpPr txBox="1"/>
          <p:nvPr/>
        </p:nvSpPr>
        <p:spPr>
          <a:xfrm>
            <a:off x="1319530" y="6045504"/>
            <a:ext cx="4852035" cy="391160"/>
          </a:xfrm>
          <a:prstGeom prst="rect">
            <a:avLst/>
          </a:prstGeom>
        </p:spPr>
        <p:txBody>
          <a:bodyPr vert="horz" wrap="square" lIns="0" tIns="12700" rIns="0" bIns="0" rtlCol="0">
            <a:spAutoFit/>
          </a:bodyPr>
          <a:lstStyle/>
          <a:p>
            <a:pPr marL="12700">
              <a:lnSpc>
                <a:spcPct val="100000"/>
              </a:lnSpc>
              <a:spcBef>
                <a:spcPts val="100"/>
              </a:spcBef>
            </a:pPr>
            <a:r>
              <a:rPr sz="2400" b="1" spc="-15" dirty="0">
                <a:latin typeface="Calibri"/>
                <a:cs typeface="Calibri"/>
              </a:rPr>
              <a:t>Have </a:t>
            </a:r>
            <a:r>
              <a:rPr sz="2400" b="1" spc="-10" dirty="0">
                <a:latin typeface="Calibri"/>
                <a:cs typeface="Calibri"/>
              </a:rPr>
              <a:t>you ever </a:t>
            </a:r>
            <a:r>
              <a:rPr sz="2400" b="1" dirty="0">
                <a:latin typeface="Calibri"/>
                <a:cs typeface="Calibri"/>
              </a:rPr>
              <a:t>used </a:t>
            </a:r>
            <a:r>
              <a:rPr sz="2400" b="1" spc="-10" dirty="0">
                <a:latin typeface="Calibri"/>
                <a:cs typeface="Calibri"/>
              </a:rPr>
              <a:t>anything </a:t>
            </a:r>
            <a:r>
              <a:rPr sz="2400" b="1" spc="-20" dirty="0">
                <a:latin typeface="Calibri"/>
                <a:cs typeface="Calibri"/>
              </a:rPr>
              <a:t>like</a:t>
            </a:r>
            <a:r>
              <a:rPr sz="2400" b="1" spc="-15" dirty="0">
                <a:latin typeface="Calibri"/>
                <a:cs typeface="Calibri"/>
              </a:rPr>
              <a:t> </a:t>
            </a:r>
            <a:r>
              <a:rPr sz="2400" b="1" spc="-5" dirty="0">
                <a:latin typeface="Calibri"/>
                <a:cs typeface="Calibri"/>
              </a:rPr>
              <a:t>this?</a:t>
            </a:r>
            <a:endParaRPr sz="2400">
              <a:latin typeface="Calibri"/>
              <a:cs typeface="Calibri"/>
            </a:endParaRPr>
          </a:p>
        </p:txBody>
      </p:sp>
      <p:sp>
        <p:nvSpPr>
          <p:cNvPr id="11" name="object 11"/>
          <p:cNvSpPr txBox="1"/>
          <p:nvPr/>
        </p:nvSpPr>
        <p:spPr>
          <a:xfrm>
            <a:off x="381000" y="1472565"/>
            <a:ext cx="11790552" cy="635000"/>
          </a:xfrm>
          <a:prstGeom prst="rect">
            <a:avLst/>
          </a:prstGeom>
        </p:spPr>
        <p:txBody>
          <a:bodyPr vert="horz" wrap="square" lIns="0" tIns="12065" rIns="0" bIns="0" rtlCol="0">
            <a:spAutoFit/>
          </a:bodyPr>
          <a:lstStyle/>
          <a:p>
            <a:pPr marL="12700">
              <a:lnSpc>
                <a:spcPct val="100000"/>
              </a:lnSpc>
              <a:spcBef>
                <a:spcPts val="95"/>
              </a:spcBef>
              <a:tabLst>
                <a:tab pos="313055" algn="l"/>
                <a:tab pos="5172075" algn="l"/>
                <a:tab pos="5437505" algn="l"/>
              </a:tabLst>
            </a:pPr>
            <a:r>
              <a:rPr sz="3000" b="1" baseline="1388" dirty="0">
                <a:solidFill>
                  <a:schemeClr val="bg1"/>
                </a:solidFill>
                <a:latin typeface="Calibri"/>
                <a:cs typeface="Calibri"/>
              </a:rPr>
              <a:t>1</a:t>
            </a:r>
            <a:r>
              <a:rPr sz="3000" b="1" baseline="1388" dirty="0">
                <a:latin typeface="Calibri"/>
                <a:cs typeface="Calibri"/>
              </a:rPr>
              <a:t>	</a:t>
            </a:r>
            <a:r>
              <a:rPr sz="4000" b="1" u="heavy" spc="-10" dirty="0">
                <a:solidFill>
                  <a:srgbClr val="CC1604"/>
                </a:solidFill>
                <a:uFill>
                  <a:solidFill>
                    <a:srgbClr val="CC1604"/>
                  </a:solidFill>
                </a:uFill>
                <a:latin typeface="Calibri"/>
                <a:cs typeface="Calibri"/>
              </a:rPr>
              <a:t>D</a:t>
            </a:r>
            <a:r>
              <a:rPr sz="4000" b="1" i="1" spc="-10" dirty="0">
                <a:latin typeface="Calibri"/>
                <a:cs typeface="Calibri"/>
              </a:rPr>
              <a:t>escribe</a:t>
            </a:r>
            <a:r>
              <a:rPr sz="4000" b="1" i="1" spc="20" dirty="0">
                <a:latin typeface="Calibri"/>
                <a:cs typeface="Calibri"/>
              </a:rPr>
              <a:t> </a:t>
            </a:r>
            <a:r>
              <a:rPr sz="4000" b="1" i="1" spc="-10" dirty="0">
                <a:latin typeface="Calibri"/>
                <a:cs typeface="Calibri"/>
              </a:rPr>
              <a:t>Artifact	</a:t>
            </a:r>
            <a:r>
              <a:rPr lang="en-US" sz="4000" b="1" i="1" spc="-10" dirty="0">
                <a:latin typeface="Calibri"/>
                <a:cs typeface="Calibri"/>
              </a:rPr>
              <a:t>         </a:t>
            </a:r>
            <a:r>
              <a:rPr sz="2000" b="1" dirty="0">
                <a:solidFill>
                  <a:srgbClr val="FFFFFF"/>
                </a:solidFill>
                <a:latin typeface="Calibri"/>
                <a:cs typeface="Calibri"/>
              </a:rPr>
              <a:t>3	</a:t>
            </a:r>
            <a:r>
              <a:rPr sz="4000" b="1" u="heavy" spc="-80" dirty="0">
                <a:solidFill>
                  <a:srgbClr val="001F5F"/>
                </a:solidFill>
                <a:uFill>
                  <a:solidFill>
                    <a:srgbClr val="001F5F"/>
                  </a:solidFill>
                </a:uFill>
                <a:latin typeface="Calibri"/>
                <a:cs typeface="Calibri"/>
              </a:rPr>
              <a:t>T</a:t>
            </a:r>
            <a:r>
              <a:rPr sz="4000" b="1" i="1" spc="-80" dirty="0">
                <a:latin typeface="Calibri"/>
                <a:cs typeface="Calibri"/>
              </a:rPr>
              <a:t>ell </a:t>
            </a:r>
            <a:r>
              <a:rPr sz="4000" b="1" i="1" spc="-5" dirty="0">
                <a:latin typeface="Calibri"/>
                <a:cs typeface="Calibri"/>
              </a:rPr>
              <a:t>Its</a:t>
            </a:r>
            <a:r>
              <a:rPr sz="4000" b="1" i="1" dirty="0">
                <a:latin typeface="Calibri"/>
                <a:cs typeface="Calibri"/>
              </a:rPr>
              <a:t> </a:t>
            </a:r>
            <a:r>
              <a:rPr sz="4000" b="1" i="1" spc="-10" dirty="0">
                <a:latin typeface="Calibri"/>
                <a:cs typeface="Calibri"/>
              </a:rPr>
              <a:t>Source</a:t>
            </a:r>
            <a:endParaRPr sz="4000" dirty="0">
              <a:latin typeface="Calibri"/>
              <a:cs typeface="Calibri"/>
            </a:endParaRPr>
          </a:p>
        </p:txBody>
      </p:sp>
      <p:sp>
        <p:nvSpPr>
          <p:cNvPr id="12" name="object 12"/>
          <p:cNvSpPr txBox="1"/>
          <p:nvPr/>
        </p:nvSpPr>
        <p:spPr>
          <a:xfrm>
            <a:off x="6421373" y="2279980"/>
            <a:ext cx="4387215" cy="391795"/>
          </a:xfrm>
          <a:prstGeom prst="rect">
            <a:avLst/>
          </a:prstGeom>
        </p:spPr>
        <p:txBody>
          <a:bodyPr vert="horz" wrap="square" lIns="0" tIns="12700" rIns="0" bIns="0" rtlCol="0">
            <a:spAutoFit/>
          </a:bodyPr>
          <a:lstStyle/>
          <a:p>
            <a:pPr marL="12700">
              <a:lnSpc>
                <a:spcPct val="100000"/>
              </a:lnSpc>
              <a:spcBef>
                <a:spcPts val="100"/>
              </a:spcBef>
            </a:pPr>
            <a:r>
              <a:rPr sz="2400" b="1" spc="-10" dirty="0">
                <a:latin typeface="Calibri"/>
                <a:cs typeface="Calibri"/>
              </a:rPr>
              <a:t>Who </a:t>
            </a:r>
            <a:r>
              <a:rPr sz="2400" b="1" dirty="0">
                <a:latin typeface="Calibri"/>
                <a:cs typeface="Calibri"/>
              </a:rPr>
              <a:t>do </a:t>
            </a:r>
            <a:r>
              <a:rPr sz="2400" b="1" spc="-10" dirty="0">
                <a:latin typeface="Calibri"/>
                <a:cs typeface="Calibri"/>
              </a:rPr>
              <a:t>you </a:t>
            </a:r>
            <a:r>
              <a:rPr sz="2400" b="1" spc="-5" dirty="0">
                <a:latin typeface="Calibri"/>
                <a:cs typeface="Calibri"/>
              </a:rPr>
              <a:t>think this came</a:t>
            </a:r>
            <a:r>
              <a:rPr sz="2400" b="1" spc="-40" dirty="0">
                <a:latin typeface="Calibri"/>
                <a:cs typeface="Calibri"/>
              </a:rPr>
              <a:t> </a:t>
            </a:r>
            <a:r>
              <a:rPr sz="2400" b="1" spc="-10" dirty="0">
                <a:latin typeface="Calibri"/>
                <a:cs typeface="Calibri"/>
              </a:rPr>
              <a:t>from?</a:t>
            </a:r>
            <a:endParaRPr sz="2400">
              <a:latin typeface="Calibri"/>
              <a:cs typeface="Calibri"/>
            </a:endParaRPr>
          </a:p>
        </p:txBody>
      </p:sp>
      <p:sp>
        <p:nvSpPr>
          <p:cNvPr id="13" name="object 13"/>
          <p:cNvSpPr txBox="1"/>
          <p:nvPr/>
        </p:nvSpPr>
        <p:spPr>
          <a:xfrm>
            <a:off x="6421373" y="2890265"/>
            <a:ext cx="4705350" cy="391160"/>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Calibri"/>
                <a:cs typeface="Calibri"/>
              </a:rPr>
              <a:t>Do </a:t>
            </a:r>
            <a:r>
              <a:rPr sz="2400" b="1" spc="-10" dirty="0">
                <a:latin typeface="Calibri"/>
                <a:cs typeface="Calibri"/>
              </a:rPr>
              <a:t>you </a:t>
            </a:r>
            <a:r>
              <a:rPr sz="2400" b="1" dirty="0">
                <a:latin typeface="Calibri"/>
                <a:cs typeface="Calibri"/>
              </a:rPr>
              <a:t>know </a:t>
            </a:r>
            <a:r>
              <a:rPr sz="2400" b="1" spc="-10" dirty="0">
                <a:latin typeface="Calibri"/>
                <a:cs typeface="Calibri"/>
              </a:rPr>
              <a:t>where </a:t>
            </a:r>
            <a:r>
              <a:rPr sz="2400" b="1" dirty="0">
                <a:latin typeface="Calibri"/>
                <a:cs typeface="Calibri"/>
              </a:rPr>
              <a:t>I </a:t>
            </a:r>
            <a:r>
              <a:rPr sz="2400" b="1" spc="-5" dirty="0">
                <a:latin typeface="Calibri"/>
                <a:cs typeface="Calibri"/>
              </a:rPr>
              <a:t>could </a:t>
            </a:r>
            <a:r>
              <a:rPr sz="2400" b="1" spc="-10" dirty="0">
                <a:latin typeface="Calibri"/>
                <a:cs typeface="Calibri"/>
              </a:rPr>
              <a:t>find</a:t>
            </a:r>
            <a:r>
              <a:rPr sz="2400" b="1" spc="-95" dirty="0">
                <a:latin typeface="Calibri"/>
                <a:cs typeface="Calibri"/>
              </a:rPr>
              <a:t> </a:t>
            </a:r>
            <a:r>
              <a:rPr sz="2400" b="1" spc="-5" dirty="0">
                <a:latin typeface="Calibri"/>
                <a:cs typeface="Calibri"/>
              </a:rPr>
              <a:t>this?</a:t>
            </a:r>
            <a:endParaRPr sz="2400">
              <a:latin typeface="Calibri"/>
              <a:cs typeface="Calibri"/>
            </a:endParaRPr>
          </a:p>
        </p:txBody>
      </p:sp>
      <p:sp>
        <p:nvSpPr>
          <p:cNvPr id="14" name="object 14"/>
          <p:cNvSpPr txBox="1"/>
          <p:nvPr/>
        </p:nvSpPr>
        <p:spPr>
          <a:xfrm>
            <a:off x="6421373" y="3499866"/>
            <a:ext cx="4573905" cy="391160"/>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Calibri"/>
                <a:cs typeface="Calibri"/>
              </a:rPr>
              <a:t>Who </a:t>
            </a:r>
            <a:r>
              <a:rPr sz="2400" b="1" dirty="0">
                <a:latin typeface="Calibri"/>
                <a:cs typeface="Calibri"/>
              </a:rPr>
              <a:t>do </a:t>
            </a:r>
            <a:r>
              <a:rPr sz="2400" b="1" spc="-10" dirty="0">
                <a:latin typeface="Calibri"/>
                <a:cs typeface="Calibri"/>
              </a:rPr>
              <a:t>you </a:t>
            </a:r>
            <a:r>
              <a:rPr sz="2400" b="1" spc="-5" dirty="0">
                <a:latin typeface="Calibri"/>
                <a:cs typeface="Calibri"/>
              </a:rPr>
              <a:t>think would </a:t>
            </a:r>
            <a:r>
              <a:rPr sz="2400" b="1" spc="-20" dirty="0">
                <a:latin typeface="Calibri"/>
                <a:cs typeface="Calibri"/>
              </a:rPr>
              <a:t>make</a:t>
            </a:r>
            <a:r>
              <a:rPr sz="2400" b="1" spc="-90" dirty="0">
                <a:latin typeface="Calibri"/>
                <a:cs typeface="Calibri"/>
              </a:rPr>
              <a:t> </a:t>
            </a:r>
            <a:r>
              <a:rPr sz="2400" b="1" spc="-5" dirty="0">
                <a:latin typeface="Calibri"/>
                <a:cs typeface="Calibri"/>
              </a:rPr>
              <a:t>this?</a:t>
            </a:r>
            <a:endParaRPr sz="2400">
              <a:latin typeface="Calibri"/>
              <a:cs typeface="Calibri"/>
            </a:endParaRPr>
          </a:p>
        </p:txBody>
      </p:sp>
      <p:sp>
        <p:nvSpPr>
          <p:cNvPr id="15" name="object 15"/>
          <p:cNvSpPr txBox="1"/>
          <p:nvPr/>
        </p:nvSpPr>
        <p:spPr>
          <a:xfrm>
            <a:off x="6297167" y="3954779"/>
            <a:ext cx="5880100" cy="723900"/>
          </a:xfrm>
          <a:prstGeom prst="rect">
            <a:avLst/>
          </a:prstGeom>
          <a:solidFill>
            <a:srgbClr val="C00000"/>
          </a:solidFill>
        </p:spPr>
        <p:txBody>
          <a:bodyPr vert="horz" wrap="square" lIns="0" tIns="24765" rIns="0" bIns="0" rtlCol="0">
            <a:spAutoFit/>
          </a:bodyPr>
          <a:lstStyle/>
          <a:p>
            <a:pPr marL="136525">
              <a:lnSpc>
                <a:spcPct val="100000"/>
              </a:lnSpc>
              <a:spcBef>
                <a:spcPts val="195"/>
              </a:spcBef>
            </a:pPr>
            <a:r>
              <a:rPr sz="2000" b="1" dirty="0">
                <a:solidFill>
                  <a:srgbClr val="FFFFFF"/>
                </a:solidFill>
                <a:latin typeface="Calibri"/>
                <a:cs typeface="Calibri"/>
              </a:rPr>
              <a:t>4</a:t>
            </a:r>
            <a:r>
              <a:rPr sz="2000" b="1" dirty="0">
                <a:solidFill>
                  <a:srgbClr val="FFC000"/>
                </a:solidFill>
                <a:latin typeface="Calibri"/>
                <a:cs typeface="Calibri"/>
              </a:rPr>
              <a:t> </a:t>
            </a:r>
            <a:r>
              <a:rPr sz="3600" b="1" u="heavy" spc="-5" dirty="0">
                <a:solidFill>
                  <a:srgbClr val="FFC000"/>
                </a:solidFill>
                <a:uFill>
                  <a:solidFill>
                    <a:srgbClr val="FFC000"/>
                  </a:solidFill>
                </a:uFill>
                <a:latin typeface="Calibri"/>
                <a:cs typeface="Calibri"/>
              </a:rPr>
              <a:t>E</a:t>
            </a:r>
            <a:r>
              <a:rPr sz="2900" b="1" i="1" spc="-5" dirty="0">
                <a:latin typeface="Calibri"/>
                <a:cs typeface="Calibri"/>
              </a:rPr>
              <a:t>xplain </a:t>
            </a:r>
            <a:r>
              <a:rPr sz="2900" b="1" i="1" dirty="0">
                <a:latin typeface="Calibri"/>
                <a:cs typeface="Calibri"/>
              </a:rPr>
              <a:t>Its </a:t>
            </a:r>
            <a:r>
              <a:rPr sz="2900" b="1" i="1" spc="-5" dirty="0">
                <a:latin typeface="Calibri"/>
                <a:cs typeface="Calibri"/>
              </a:rPr>
              <a:t>Materials </a:t>
            </a:r>
            <a:r>
              <a:rPr sz="1800" b="1" i="1" dirty="0">
                <a:latin typeface="Calibri"/>
                <a:cs typeface="Calibri"/>
              </a:rPr>
              <a:t>&amp;</a:t>
            </a:r>
            <a:r>
              <a:rPr sz="1800" b="1" i="1" spc="-40" dirty="0">
                <a:latin typeface="Calibri"/>
                <a:cs typeface="Calibri"/>
              </a:rPr>
              <a:t> </a:t>
            </a:r>
            <a:r>
              <a:rPr sz="2900" b="1" i="1" spc="-5" dirty="0">
                <a:latin typeface="Calibri"/>
                <a:cs typeface="Calibri"/>
              </a:rPr>
              <a:t>Components</a:t>
            </a:r>
            <a:endParaRPr sz="2900" dirty="0">
              <a:latin typeface="Calibri"/>
              <a:cs typeface="Calibri"/>
            </a:endParaRPr>
          </a:p>
        </p:txBody>
      </p:sp>
      <p:sp>
        <p:nvSpPr>
          <p:cNvPr id="16" name="object 16"/>
          <p:cNvSpPr txBox="1"/>
          <p:nvPr/>
        </p:nvSpPr>
        <p:spPr>
          <a:xfrm>
            <a:off x="6421373" y="4738878"/>
            <a:ext cx="4450715" cy="391160"/>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Calibri"/>
                <a:cs typeface="Calibri"/>
              </a:rPr>
              <a:t>Do </a:t>
            </a:r>
            <a:r>
              <a:rPr sz="2400" b="1" spc="-10" dirty="0">
                <a:latin typeface="Calibri"/>
                <a:cs typeface="Calibri"/>
              </a:rPr>
              <a:t>you </a:t>
            </a:r>
            <a:r>
              <a:rPr sz="2400" b="1" dirty="0">
                <a:latin typeface="Calibri"/>
                <a:cs typeface="Calibri"/>
              </a:rPr>
              <a:t>know </a:t>
            </a:r>
            <a:r>
              <a:rPr sz="2400" b="1" spc="-10" dirty="0">
                <a:latin typeface="Calibri"/>
                <a:cs typeface="Calibri"/>
              </a:rPr>
              <a:t>what </a:t>
            </a:r>
            <a:r>
              <a:rPr sz="2400" b="1" spc="-5" dirty="0">
                <a:latin typeface="Calibri"/>
                <a:cs typeface="Calibri"/>
              </a:rPr>
              <a:t>this </a:t>
            </a:r>
            <a:r>
              <a:rPr sz="2400" b="1" dirty="0">
                <a:latin typeface="Calibri"/>
                <a:cs typeface="Calibri"/>
              </a:rPr>
              <a:t>is </a:t>
            </a:r>
            <a:r>
              <a:rPr sz="2400" b="1" spc="-5" dirty="0">
                <a:latin typeface="Calibri"/>
                <a:cs typeface="Calibri"/>
              </a:rPr>
              <a:t>made</a:t>
            </a:r>
            <a:r>
              <a:rPr sz="2400" b="1" spc="-100" dirty="0">
                <a:latin typeface="Calibri"/>
                <a:cs typeface="Calibri"/>
              </a:rPr>
              <a:t> </a:t>
            </a:r>
            <a:r>
              <a:rPr sz="2400" b="1" dirty="0">
                <a:latin typeface="Calibri"/>
                <a:cs typeface="Calibri"/>
              </a:rPr>
              <a:t>of?</a:t>
            </a:r>
            <a:endParaRPr sz="2400">
              <a:latin typeface="Calibri"/>
              <a:cs typeface="Calibri"/>
            </a:endParaRPr>
          </a:p>
        </p:txBody>
      </p:sp>
      <p:sp>
        <p:nvSpPr>
          <p:cNvPr id="17" name="object 17"/>
          <p:cNvSpPr txBox="1"/>
          <p:nvPr/>
        </p:nvSpPr>
        <p:spPr>
          <a:xfrm>
            <a:off x="6421373" y="5348427"/>
            <a:ext cx="3486785" cy="391160"/>
          </a:xfrm>
          <a:prstGeom prst="rect">
            <a:avLst/>
          </a:prstGeom>
        </p:spPr>
        <p:txBody>
          <a:bodyPr vert="horz" wrap="square" lIns="0" tIns="12700" rIns="0" bIns="0" rtlCol="0">
            <a:spAutoFit/>
          </a:bodyPr>
          <a:lstStyle/>
          <a:p>
            <a:pPr marL="12700">
              <a:lnSpc>
                <a:spcPct val="100000"/>
              </a:lnSpc>
              <a:spcBef>
                <a:spcPts val="100"/>
              </a:spcBef>
            </a:pPr>
            <a:r>
              <a:rPr sz="2400" b="1" spc="-10" dirty="0">
                <a:latin typeface="Calibri"/>
                <a:cs typeface="Calibri"/>
              </a:rPr>
              <a:t>What materials </a:t>
            </a:r>
            <a:r>
              <a:rPr sz="2400" b="1" spc="-15" dirty="0">
                <a:latin typeface="Calibri"/>
                <a:cs typeface="Calibri"/>
              </a:rPr>
              <a:t>were</a:t>
            </a:r>
            <a:r>
              <a:rPr sz="2400" b="1" spc="-65" dirty="0">
                <a:latin typeface="Calibri"/>
                <a:cs typeface="Calibri"/>
              </a:rPr>
              <a:t> </a:t>
            </a:r>
            <a:r>
              <a:rPr sz="2400" b="1" dirty="0">
                <a:latin typeface="Calibri"/>
                <a:cs typeface="Calibri"/>
              </a:rPr>
              <a:t>used?</a:t>
            </a:r>
            <a:endParaRPr sz="2400">
              <a:latin typeface="Calibri"/>
              <a:cs typeface="Calibri"/>
            </a:endParaRPr>
          </a:p>
        </p:txBody>
      </p:sp>
      <p:sp>
        <p:nvSpPr>
          <p:cNvPr id="18" name="object 18"/>
          <p:cNvSpPr txBox="1"/>
          <p:nvPr/>
        </p:nvSpPr>
        <p:spPr>
          <a:xfrm>
            <a:off x="6421373" y="5927242"/>
            <a:ext cx="4085543" cy="751488"/>
          </a:xfrm>
          <a:prstGeom prst="rect">
            <a:avLst/>
          </a:prstGeom>
        </p:spPr>
        <p:txBody>
          <a:bodyPr vert="horz" wrap="square" lIns="0" tIns="12700" rIns="0" bIns="0" rtlCol="0">
            <a:spAutoFit/>
          </a:bodyPr>
          <a:lstStyle/>
          <a:p>
            <a:pPr marL="12700">
              <a:lnSpc>
                <a:spcPct val="100000"/>
              </a:lnSpc>
              <a:spcBef>
                <a:spcPts val="100"/>
              </a:spcBef>
            </a:pPr>
            <a:r>
              <a:rPr sz="2400" b="1" dirty="0">
                <a:latin typeface="Calibri"/>
                <a:cs typeface="Calibri"/>
              </a:rPr>
              <a:t>How is </a:t>
            </a:r>
            <a:r>
              <a:rPr sz="2400" b="1" spc="-5" dirty="0">
                <a:latin typeface="Calibri"/>
                <a:cs typeface="Calibri"/>
              </a:rPr>
              <a:t>this </a:t>
            </a:r>
            <a:r>
              <a:rPr sz="2400" b="1" spc="-15" dirty="0">
                <a:latin typeface="Calibri"/>
                <a:cs typeface="Calibri"/>
              </a:rPr>
              <a:t>different </a:t>
            </a:r>
            <a:r>
              <a:rPr sz="2400" b="1" spc="-10" dirty="0">
                <a:latin typeface="Calibri"/>
                <a:cs typeface="Calibri"/>
              </a:rPr>
              <a:t>from what</a:t>
            </a:r>
            <a:r>
              <a:rPr sz="2400" b="1" spc="-40" dirty="0">
                <a:latin typeface="Calibri"/>
                <a:cs typeface="Calibri"/>
              </a:rPr>
              <a:t> </a:t>
            </a:r>
            <a:r>
              <a:rPr sz="2400" b="1" spc="-15" dirty="0">
                <a:latin typeface="Calibri"/>
                <a:cs typeface="Calibri"/>
              </a:rPr>
              <a:t>we</a:t>
            </a:r>
            <a:r>
              <a:rPr lang="en-US" sz="2400" dirty="0">
                <a:latin typeface="Calibri"/>
                <a:cs typeface="Calibri"/>
              </a:rPr>
              <a:t> </a:t>
            </a:r>
            <a:r>
              <a:rPr sz="2400" b="1" spc="-20" dirty="0">
                <a:latin typeface="Calibri"/>
                <a:cs typeface="Calibri"/>
              </a:rPr>
              <a:t>may </a:t>
            </a:r>
            <a:r>
              <a:rPr sz="2400" b="1" dirty="0">
                <a:latin typeface="Calibri"/>
                <a:cs typeface="Calibri"/>
              </a:rPr>
              <a:t>use</a:t>
            </a:r>
            <a:r>
              <a:rPr sz="2400" b="1" spc="10" dirty="0">
                <a:latin typeface="Calibri"/>
                <a:cs typeface="Calibri"/>
              </a:rPr>
              <a:t> </a:t>
            </a:r>
            <a:r>
              <a:rPr sz="2400" b="1" spc="-15" dirty="0">
                <a:latin typeface="Calibri"/>
                <a:cs typeface="Calibri"/>
              </a:rPr>
              <a:t>today?</a:t>
            </a:r>
            <a:endParaRPr sz="2400" dirty="0">
              <a:latin typeface="Calibri"/>
              <a:cs typeface="Calibri"/>
            </a:endParaRPr>
          </a:p>
        </p:txBody>
      </p:sp>
      <p:sp>
        <p:nvSpPr>
          <p:cNvPr id="19" name="object 19"/>
          <p:cNvSpPr/>
          <p:nvPr/>
        </p:nvSpPr>
        <p:spPr>
          <a:xfrm>
            <a:off x="1915667" y="187452"/>
            <a:ext cx="1072270" cy="902208"/>
          </a:xfrm>
          <a:prstGeom prst="rect">
            <a:avLst/>
          </a:prstGeom>
          <a:blipFill>
            <a:blip r:embed="rId5" cstate="print"/>
            <a:stretch>
              <a:fillRect/>
            </a:stretch>
          </a:blipFill>
        </p:spPr>
        <p:txBody>
          <a:bodyPr wrap="square" lIns="0" tIns="0" rIns="0" bIns="0" rtlCol="0"/>
          <a:lstStyle/>
          <a:p>
            <a:endParaRPr/>
          </a:p>
        </p:txBody>
      </p:sp>
      <p:sp>
        <p:nvSpPr>
          <p:cNvPr id="27" name="object 2">
            <a:extLst>
              <a:ext uri="{FF2B5EF4-FFF2-40B4-BE49-F238E27FC236}">
                <a16:creationId xmlns:a16="http://schemas.microsoft.com/office/drawing/2014/main" id="{9D26CA14-5F7B-4520-9760-688E9A3EC2DA}"/>
              </a:ext>
            </a:extLst>
          </p:cNvPr>
          <p:cNvSpPr/>
          <p:nvPr/>
        </p:nvSpPr>
        <p:spPr>
          <a:xfrm>
            <a:off x="0" y="3968893"/>
            <a:ext cx="6282562" cy="698500"/>
          </a:xfrm>
          <a:custGeom>
            <a:avLst/>
            <a:gdLst/>
            <a:ahLst/>
            <a:cxnLst/>
            <a:rect l="l" t="t" r="r" b="b"/>
            <a:pathLst>
              <a:path w="5855334" h="698500">
                <a:moveTo>
                  <a:pt x="0" y="697991"/>
                </a:moveTo>
                <a:lnTo>
                  <a:pt x="5855208" y="697991"/>
                </a:lnTo>
                <a:lnTo>
                  <a:pt x="5855208" y="0"/>
                </a:lnTo>
                <a:lnTo>
                  <a:pt x="0" y="0"/>
                </a:lnTo>
                <a:lnTo>
                  <a:pt x="0" y="697991"/>
                </a:lnTo>
                <a:close/>
              </a:path>
            </a:pathLst>
          </a:custGeom>
          <a:solidFill>
            <a:srgbClr val="00B050"/>
          </a:solidFill>
          <a:ln>
            <a:solidFill>
              <a:srgbClr val="00B050"/>
            </a:solidFill>
          </a:ln>
        </p:spPr>
        <p:txBody>
          <a:bodyPr wrap="square" lIns="0" tIns="0" rIns="0" bIns="0" rtlCol="0"/>
          <a:lstStyle/>
          <a:p>
            <a:endParaRPr/>
          </a:p>
        </p:txBody>
      </p:sp>
      <p:sp>
        <p:nvSpPr>
          <p:cNvPr id="23" name="TextBox 22">
            <a:extLst>
              <a:ext uri="{FF2B5EF4-FFF2-40B4-BE49-F238E27FC236}">
                <a16:creationId xmlns:a16="http://schemas.microsoft.com/office/drawing/2014/main" id="{1CA4AF04-4C8E-4ADE-A93A-75E90A6AEC33}"/>
              </a:ext>
            </a:extLst>
          </p:cNvPr>
          <p:cNvSpPr txBox="1"/>
          <p:nvPr/>
        </p:nvSpPr>
        <p:spPr>
          <a:xfrm>
            <a:off x="24063" y="3954779"/>
            <a:ext cx="6093994" cy="707886"/>
          </a:xfrm>
          <a:prstGeom prst="rect">
            <a:avLst/>
          </a:prstGeom>
          <a:noFill/>
        </p:spPr>
        <p:txBody>
          <a:bodyPr wrap="square">
            <a:spAutoFit/>
          </a:bodyPr>
          <a:lstStyle/>
          <a:p>
            <a:pPr marL="471170">
              <a:lnSpc>
                <a:spcPct val="100000"/>
              </a:lnSpc>
              <a:spcBef>
                <a:spcPts val="150"/>
              </a:spcBef>
              <a:tabLst>
                <a:tab pos="735965" algn="l"/>
              </a:tabLst>
            </a:pPr>
            <a:r>
              <a:rPr lang="en-US" sz="2000" b="1" dirty="0">
                <a:solidFill>
                  <a:srgbClr val="FFFFFF"/>
                </a:solidFill>
                <a:latin typeface="Calibri"/>
                <a:cs typeface="Calibri"/>
              </a:rPr>
              <a:t>2	</a:t>
            </a:r>
            <a:r>
              <a:rPr lang="en-US" sz="4000" b="1" u="heavy" spc="-15" dirty="0">
                <a:solidFill>
                  <a:srgbClr val="FFC000"/>
                </a:solidFill>
                <a:uFill>
                  <a:solidFill>
                    <a:srgbClr val="FFC000"/>
                  </a:solidFill>
                </a:uFill>
                <a:latin typeface="Calibri"/>
                <a:cs typeface="Calibri"/>
              </a:rPr>
              <a:t>A</a:t>
            </a:r>
            <a:r>
              <a:rPr lang="en-US" sz="4000" b="1" i="1" spc="-15" dirty="0">
                <a:latin typeface="Calibri"/>
                <a:cs typeface="Calibri"/>
              </a:rPr>
              <a:t>nalyze </a:t>
            </a:r>
            <a:r>
              <a:rPr lang="en-US" sz="4000" b="1" i="1" spc="-5" dirty="0">
                <a:latin typeface="Calibri"/>
                <a:cs typeface="Calibri"/>
              </a:rPr>
              <a:t>Its</a:t>
            </a:r>
            <a:r>
              <a:rPr lang="en-US" sz="4000" b="1" i="1" dirty="0">
                <a:latin typeface="Calibri"/>
                <a:cs typeface="Calibri"/>
              </a:rPr>
              <a:t> </a:t>
            </a:r>
            <a:r>
              <a:rPr lang="en-US" sz="4000" b="1" i="1" spc="-10" dirty="0">
                <a:latin typeface="Calibri"/>
                <a:cs typeface="Calibri"/>
              </a:rPr>
              <a:t>Purpose</a:t>
            </a:r>
            <a:endParaRPr lang="en-US" sz="4000" dirty="0">
              <a:latin typeface="Calibri"/>
              <a:cs typeface="Calibri"/>
            </a:endParaRPr>
          </a:p>
        </p:txBody>
      </p:sp>
      <p:pic>
        <p:nvPicPr>
          <p:cNvPr id="4098" name="Picture 2" descr="Model 500 telephone - Wikipedia">
            <a:extLst>
              <a:ext uri="{FF2B5EF4-FFF2-40B4-BE49-F238E27FC236}">
                <a16:creationId xmlns:a16="http://schemas.microsoft.com/office/drawing/2014/main" id="{82D6FE8E-834A-4622-B1CC-F6DD1C7879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06916" y="5221000"/>
            <a:ext cx="1507877" cy="140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Audio 21">
            <a:hlinkClick r:id="" action="ppaction://media"/>
            <a:extLst>
              <a:ext uri="{FF2B5EF4-FFF2-40B4-BE49-F238E27FC236}">
                <a16:creationId xmlns:a16="http://schemas.microsoft.com/office/drawing/2014/main" id="{3DF6BE54-66AF-47DE-AA9F-229680F07A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6873"/>
    </mc:Choice>
    <mc:Fallback xmlns="">
      <p:transition spd="slow" advTm="86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466588" y="390143"/>
            <a:ext cx="3942588" cy="6132576"/>
          </a:xfrm>
          <a:prstGeom prst="rect">
            <a:avLst/>
          </a:prstGeom>
          <a:blipFill>
            <a:blip r:embed="rId5" cstate="print"/>
            <a:stretch>
              <a:fillRect/>
            </a:stretch>
          </a:blipFill>
        </p:spPr>
        <p:txBody>
          <a:bodyPr wrap="square" lIns="0" tIns="0" rIns="0" bIns="0" rtlCol="0"/>
          <a:lstStyle/>
          <a:p>
            <a:endParaRPr/>
          </a:p>
        </p:txBody>
      </p:sp>
      <p:sp>
        <p:nvSpPr>
          <p:cNvPr id="3" name="object 3"/>
          <p:cNvSpPr/>
          <p:nvPr/>
        </p:nvSpPr>
        <p:spPr>
          <a:xfrm>
            <a:off x="1437132" y="897636"/>
            <a:ext cx="3052675" cy="3129834"/>
          </a:xfrm>
          <a:prstGeom prst="rect">
            <a:avLst/>
          </a:prstGeom>
          <a:blipFill>
            <a:blip r:embed="rId6" cstate="print"/>
            <a:stretch>
              <a:fillRect/>
            </a:stretch>
          </a:blipFill>
        </p:spPr>
        <p:txBody>
          <a:bodyPr wrap="square" lIns="0" tIns="0" rIns="0" bIns="0" rtlCol="0"/>
          <a:lstStyle/>
          <a:p>
            <a:endParaRPr/>
          </a:p>
        </p:txBody>
      </p:sp>
      <p:sp>
        <p:nvSpPr>
          <p:cNvPr id="4" name="object 4"/>
          <p:cNvSpPr/>
          <p:nvPr/>
        </p:nvSpPr>
        <p:spPr>
          <a:xfrm>
            <a:off x="10008967" y="5119115"/>
            <a:ext cx="1735974" cy="1389888"/>
          </a:xfrm>
          <a:prstGeom prst="rect">
            <a:avLst/>
          </a:prstGeom>
          <a:blipFill>
            <a:blip r:embed="rId7" cstate="print"/>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5F6C62A9-0B26-4981-9542-8119B1942A4D}"/>
              </a:ext>
            </a:extLst>
          </p:cNvPr>
          <p:cNvSpPr txBox="1"/>
          <p:nvPr/>
        </p:nvSpPr>
        <p:spPr>
          <a:xfrm>
            <a:off x="1931128" y="5003323"/>
            <a:ext cx="6094140" cy="1200329"/>
          </a:xfrm>
          <a:prstGeom prst="rect">
            <a:avLst/>
          </a:prstGeom>
          <a:noFill/>
        </p:spPr>
        <p:txBody>
          <a:bodyPr wrap="square">
            <a:spAutoFit/>
          </a:bodyPr>
          <a:lstStyle/>
          <a:p>
            <a:pPr marL="342900" indent="-342900">
              <a:buAutoNum type="arabicPeriod"/>
            </a:pPr>
            <a:r>
              <a:rPr lang="en-US" b="1" dirty="0">
                <a:solidFill>
                  <a:srgbClr val="0070C0"/>
                </a:solidFill>
              </a:rPr>
              <a:t>DESCRIBE </a:t>
            </a:r>
            <a:r>
              <a:rPr lang="en-US" dirty="0"/>
              <a:t>THE OBJECT</a:t>
            </a:r>
          </a:p>
          <a:p>
            <a:pPr marL="342900" indent="-342900">
              <a:buAutoNum type="arabicPeriod"/>
            </a:pPr>
            <a:r>
              <a:rPr lang="en-US" b="1" dirty="0">
                <a:solidFill>
                  <a:srgbClr val="00B050"/>
                </a:solidFill>
              </a:rPr>
              <a:t>ANALYZE</a:t>
            </a:r>
            <a:r>
              <a:rPr lang="en-US" dirty="0"/>
              <a:t> ITS PURPOSE</a:t>
            </a:r>
          </a:p>
          <a:p>
            <a:pPr marL="342900" indent="-342900">
              <a:buAutoNum type="arabicPeriod"/>
            </a:pPr>
            <a:r>
              <a:rPr lang="en-US" b="1" dirty="0">
                <a:solidFill>
                  <a:schemeClr val="accent6">
                    <a:lumMod val="75000"/>
                  </a:schemeClr>
                </a:solidFill>
              </a:rPr>
              <a:t>TELL </a:t>
            </a:r>
            <a:r>
              <a:rPr lang="en-US" dirty="0"/>
              <a:t>ITS SOURCE</a:t>
            </a:r>
          </a:p>
          <a:p>
            <a:pPr marL="342900" indent="-342900">
              <a:buAutoNum type="arabicPeriod"/>
            </a:pPr>
            <a:r>
              <a:rPr lang="en-US" b="1" dirty="0">
                <a:solidFill>
                  <a:srgbClr val="C00000"/>
                </a:solidFill>
              </a:rPr>
              <a:t>EXPLAIN</a:t>
            </a:r>
            <a:r>
              <a:rPr lang="en-US" dirty="0"/>
              <a:t> ITS MATERIALS</a:t>
            </a:r>
          </a:p>
        </p:txBody>
      </p:sp>
      <p:pic>
        <p:nvPicPr>
          <p:cNvPr id="9" name="Picture 8" descr="A picture containing person, person, holding, sitting&#10;&#10;Description automatically generated">
            <a:extLst>
              <a:ext uri="{FF2B5EF4-FFF2-40B4-BE49-F238E27FC236}">
                <a16:creationId xmlns:a16="http://schemas.microsoft.com/office/drawing/2014/main" id="{ABE7C56F-68FA-4553-885B-D206A6A174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6880" y="1738885"/>
            <a:ext cx="1735975" cy="2627446"/>
          </a:xfrm>
          <a:prstGeom prst="rect">
            <a:avLst/>
          </a:prstGeom>
        </p:spPr>
      </p:pic>
      <p:pic>
        <p:nvPicPr>
          <p:cNvPr id="11" name="Picture 10" descr="A person smiling for the camera&#10;&#10;Description automatically generated">
            <a:extLst>
              <a:ext uri="{FF2B5EF4-FFF2-40B4-BE49-F238E27FC236}">
                <a16:creationId xmlns:a16="http://schemas.microsoft.com/office/drawing/2014/main" id="{7347F3C4-CB61-4C13-A9A9-41E36656B4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94574" y="3554672"/>
            <a:ext cx="1766885" cy="2491669"/>
          </a:xfrm>
          <a:prstGeom prst="rect">
            <a:avLst/>
          </a:prstGeom>
        </p:spPr>
      </p:pic>
      <p:pic>
        <p:nvPicPr>
          <p:cNvPr id="5" name="Audio 4">
            <a:hlinkClick r:id="" action="ppaction://media"/>
            <a:extLst>
              <a:ext uri="{FF2B5EF4-FFF2-40B4-BE49-F238E27FC236}">
                <a16:creationId xmlns:a16="http://schemas.microsoft.com/office/drawing/2014/main" id="{5A2273DA-FD2C-44EC-BEA9-ECD27757540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2026"/>
    </mc:Choice>
    <mc:Fallback xmlns="">
      <p:transition spd="slow" advTm="72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4"/>
</p:tagLst>
</file>

<file path=ppt/tags/tag2.xml><?xml version="1.0" encoding="utf-8"?>
<p:tagLst xmlns:a="http://schemas.openxmlformats.org/drawingml/2006/main" xmlns:r="http://schemas.openxmlformats.org/officeDocument/2006/relationships" xmlns:p="http://schemas.openxmlformats.org/presentationml/2006/main">
  <p:tag name="TIMING" val="|0.5|10.3|10.5|8.9|12.2"/>
</p:tagLst>
</file>

<file path=ppt/tags/tag3.xml><?xml version="1.0" encoding="utf-8"?>
<p:tagLst xmlns:a="http://schemas.openxmlformats.org/drawingml/2006/main" xmlns:r="http://schemas.openxmlformats.org/officeDocument/2006/relationships" xmlns:p="http://schemas.openxmlformats.org/presentationml/2006/main">
  <p:tag name="TIMING" val="|0.8|3.4"/>
</p:tagLst>
</file>

<file path=ppt/tags/tag4.xml><?xml version="1.0" encoding="utf-8"?>
<p:tagLst xmlns:a="http://schemas.openxmlformats.org/drawingml/2006/main" xmlns:r="http://schemas.openxmlformats.org/officeDocument/2006/relationships" xmlns:p="http://schemas.openxmlformats.org/presentationml/2006/main">
  <p:tag name="TIMING" val="|0.4|31"/>
</p:tagLst>
</file>

<file path=ppt/theme/theme1.xml><?xml version="1.0" encoding="utf-8"?>
<a:theme xmlns:a="http://schemas.openxmlformats.org/drawingml/2006/main" name="Del Co Hist Socie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l Co Hist Society" id="{6F01FE9D-F52C-474D-8A1B-CFAFAFD792DF}" vid="{7BEEFEC7-FCEA-4077-BDC6-3AD3B75D6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Del Co Hist Society</Template>
  <TotalTime>6332</TotalTime>
  <Words>2799</Words>
  <Application>Microsoft Office PowerPoint</Application>
  <PresentationFormat>Widescreen</PresentationFormat>
  <Paragraphs>228</Paragraphs>
  <Slides>35</Slides>
  <Notes>33</Notes>
  <HiddenSlides>0</HiddenSlides>
  <MMClips>32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Arial Black</vt:lpstr>
      <vt:lpstr>Calibri</vt:lpstr>
      <vt:lpstr>Constantia</vt:lpstr>
      <vt:lpstr>Open Sans</vt:lpstr>
      <vt:lpstr>Segoe UI</vt:lpstr>
      <vt:lpstr>Segoe UI Historic</vt:lpstr>
      <vt:lpstr>Times New Roman</vt:lpstr>
      <vt:lpstr>Wingdings</vt:lpstr>
      <vt:lpstr>Del Co Hist Society</vt:lpstr>
      <vt:lpstr>PowerPoint Presentation</vt:lpstr>
      <vt:lpstr>PowerPoint Presentation</vt:lpstr>
      <vt:lpstr>Welcome!</vt:lpstr>
      <vt:lpstr>PowerPoint Presentation</vt:lpstr>
      <vt:lpstr>PowerPoint Presentation</vt:lpstr>
      <vt:lpstr>PowerPoint Presentation</vt:lpstr>
      <vt:lpstr>PowerPoint Presentation</vt:lpstr>
      <vt:lpstr>D.A.T.E. Thinking Routine Making your Thinking Visible</vt:lpstr>
      <vt:lpstr>PowerPoint Presentation</vt:lpstr>
      <vt:lpstr>Wash Board</vt:lpstr>
      <vt:lpstr>PowerPoint Presentation</vt:lpstr>
      <vt:lpstr>PowerPoint Presentation</vt:lpstr>
      <vt:lpstr>Stereoscope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Bull blinder</vt:lpstr>
      <vt:lpstr>PowerPoint Presentation</vt:lpstr>
      <vt:lpstr>Butter Mold  Or Butter press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Artifacts …</dc:title>
  <dc:creator>Cindy Kerr</dc:creator>
  <cp:lastModifiedBy>Cindy Kerr</cp:lastModifiedBy>
  <cp:revision>58</cp:revision>
  <dcterms:created xsi:type="dcterms:W3CDTF">2020-08-19T23:42:11Z</dcterms:created>
  <dcterms:modified xsi:type="dcterms:W3CDTF">2020-10-26T19:01:01Z</dcterms:modified>
</cp:coreProperties>
</file>